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notesSlides/notesSlide3.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7.xml" ContentType="application/vnd.openxmlformats-officedocument.themeOverr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8.xml" ContentType="application/vnd.openxmlformats-officedocument.themeOverr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9.xml" ContentType="application/vnd.openxmlformats-officedocument.themeOverr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0.xml" ContentType="application/vnd.openxmlformats-officedocument.themeOverr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1.xml" ContentType="application/vnd.openxmlformats-officedocument.themeOverr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2.xml" ContentType="application/vnd.openxmlformats-officedocument.themeOverr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3.xml" ContentType="application/vnd.openxmlformats-officedocument.themeOverrid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theme/themeOverride25.xml" ContentType="application/vnd.openxmlformats-officedocument.themeOverride+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6.xml" ContentType="application/vnd.openxmlformats-officedocument.themeOverrid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7.xml" ContentType="application/vnd.openxmlformats-officedocument.themeOverrid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8.xml" ContentType="application/vnd.openxmlformats-officedocument.themeOverrid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9.xml" ContentType="application/vnd.openxmlformats-officedocument.themeOverr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30.xml" ContentType="application/vnd.openxmlformats-officedocument.themeOverrid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6">
  <p:sldMasterIdLst>
    <p:sldMasterId id="2147483648" r:id="rId1"/>
  </p:sldMasterIdLst>
  <p:notesMasterIdLst>
    <p:notesMasterId r:id="rId28"/>
  </p:notesMasterIdLst>
  <p:handoutMasterIdLst>
    <p:handoutMasterId r:id="rId29"/>
  </p:handoutMasterIdLst>
  <p:sldIdLst>
    <p:sldId id="256" r:id="rId2"/>
    <p:sldId id="280" r:id="rId3"/>
    <p:sldId id="286" r:id="rId4"/>
    <p:sldId id="287" r:id="rId5"/>
    <p:sldId id="281" r:id="rId6"/>
    <p:sldId id="273" r:id="rId7"/>
    <p:sldId id="274" r:id="rId8"/>
    <p:sldId id="288" r:id="rId9"/>
    <p:sldId id="290" r:id="rId10"/>
    <p:sldId id="289" r:id="rId11"/>
    <p:sldId id="291" r:id="rId12"/>
    <p:sldId id="292" r:id="rId13"/>
    <p:sldId id="293" r:id="rId14"/>
    <p:sldId id="294" r:id="rId15"/>
    <p:sldId id="305" r:id="rId16"/>
    <p:sldId id="295" r:id="rId17"/>
    <p:sldId id="296" r:id="rId18"/>
    <p:sldId id="297" r:id="rId19"/>
    <p:sldId id="298" r:id="rId20"/>
    <p:sldId id="299" r:id="rId21"/>
    <p:sldId id="300" r:id="rId22"/>
    <p:sldId id="301" r:id="rId23"/>
    <p:sldId id="302" r:id="rId24"/>
    <p:sldId id="303" r:id="rId25"/>
    <p:sldId id="304" r:id="rId26"/>
    <p:sldId id="306" r:id="rId27"/>
  </p:sldIdLst>
  <p:sldSz cx="9144000" cy="6858000" type="screen4x3"/>
  <p:notesSz cx="6797675"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B757D9D5-243A-4A51-9609-BBCE0064B518}">
          <p14:sldIdLst>
            <p14:sldId id="256"/>
            <p14:sldId id="280"/>
            <p14:sldId id="286"/>
            <p14:sldId id="287"/>
            <p14:sldId id="281"/>
            <p14:sldId id="273"/>
            <p14:sldId id="274"/>
            <p14:sldId id="288"/>
            <p14:sldId id="290"/>
            <p14:sldId id="289"/>
            <p14:sldId id="291"/>
            <p14:sldId id="292"/>
            <p14:sldId id="293"/>
            <p14:sldId id="294"/>
            <p14:sldId id="305"/>
            <p14:sldId id="295"/>
            <p14:sldId id="296"/>
            <p14:sldId id="297"/>
            <p14:sldId id="298"/>
            <p14:sldId id="299"/>
            <p14:sldId id="300"/>
            <p14:sldId id="301"/>
            <p14:sldId id="302"/>
            <p14:sldId id="303"/>
            <p14:sldId id="304"/>
            <p14:sldId id="3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ena Bon" initials="M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A8EAFE"/>
    <a:srgbClr val="FFFFFF"/>
    <a:srgbClr val="FFCC00"/>
    <a:srgbClr val="4BACC6"/>
    <a:srgbClr val="FF0000"/>
    <a:srgbClr val="E46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Srednji slog 3 – poudarek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Srednji slog 4 – poudarek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Srednji slog 4 – poudarek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FD4443E-F989-4FC4-A0C8-D5A2AF1F390B}" styleName="Temni slog 1 – poudarek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Temni slog 1 – poudarek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Temni slog 1 – poudarek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Temni slog 1 – poudarek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Svetel slog 1 – poudarek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ematski slog 2 – poudarek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Srednji slog 2 – poudare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ematski slog 1 – poudarek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4734" autoAdjust="0"/>
  </p:normalViewPr>
  <p:slideViewPr>
    <p:cSldViewPr>
      <p:cViewPr varScale="1">
        <p:scale>
          <a:sx n="73" d="100"/>
          <a:sy n="73" d="100"/>
        </p:scale>
        <p:origin x="1253" y="53"/>
      </p:cViewPr>
      <p:guideLst>
        <p:guide orient="horz" pos="2160"/>
        <p:guide pos="2880"/>
      </p:guideLst>
    </p:cSldViewPr>
  </p:slideViewPr>
  <p:outlineViewPr>
    <p:cViewPr>
      <p:scale>
        <a:sx n="33" d="100"/>
        <a:sy n="33" d="100"/>
      </p:scale>
      <p:origin x="0" y="8286"/>
    </p:cViewPr>
  </p:outlineViewPr>
  <p:notesTextViewPr>
    <p:cViewPr>
      <p:scale>
        <a:sx n="100" d="100"/>
        <a:sy n="100" d="100"/>
      </p:scale>
      <p:origin x="0" y="0"/>
    </p:cViewPr>
  </p:notesTextViewPr>
  <p:sorterViewPr>
    <p:cViewPr varScale="1">
      <p:scale>
        <a:sx n="1" d="1"/>
        <a:sy n="1" d="1"/>
      </p:scale>
      <p:origin x="0" y="-1866"/>
    </p:cViewPr>
  </p:sorterViewPr>
  <p:notesViewPr>
    <p:cSldViewPr>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ov_delovni_lis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ov_delovni_list8.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ov_delovni_list9.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ov_delovni_lis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ov_delovni_lis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ov_delovni_lis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ov_delovni_lis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ov_delovni_list14.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ov_delovni_list15.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ov_delovni_list16.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ov_delovni_list17.xlsx"/></Relationships>
</file>

<file path=ppt/charts/_rels/chart2.xml.rels><?xml version="1.0" encoding="UTF-8" standalone="yes"?>
<Relationships xmlns="http://schemas.openxmlformats.org/package/2006/relationships"><Relationship Id="rId2" Type="http://schemas.openxmlformats.org/officeDocument/2006/relationships/oleObject" Target="file:///\\nuknas\cezar\Izvajanje%20dejavnosti%20posebnih%20nalog%20OOK%202010-2013\Kazalci%20za%20porocilo%20OOK%202010-2013%20(24%202%202015).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ov_delovni_list18.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ov_delovni_list19.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ov_delovni_list20.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ov_delovni_list21.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ov_delovni_list22.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ov_delovni_list23.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ov_delovni_list24.xlsx"/><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ov_delovni_list25.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ov_delovni_list26.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ov_delovni_list27.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ov_delovni_lis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ov_delovni_list28.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ov_delovni_list29.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ov_delovni_list30.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ov_delovni_lis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ov_delovni_list4.xlsx"/></Relationships>
</file>

<file path=ppt/charts/_rels/chart6.xml.rels><?xml version="1.0" encoding="UTF-8" standalone="yes"?>
<Relationships xmlns="http://schemas.openxmlformats.org/package/2006/relationships"><Relationship Id="rId2" Type="http://schemas.openxmlformats.org/officeDocument/2006/relationships/oleObject" Target="file:///\\nuknas\cezar\Izvajanje%20dejavnosti%20posebnih%20nalog%20OOK%202010-2013\Kazalci%20za%20porocilo%20OOK%202010-2013%20(24%202%202015).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ov_delovni_lis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ov_delovni_lis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ov_delovni_lis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2701837270341"/>
          <c:y val="0.162836687080782"/>
          <c:w val="0.72146491688538905"/>
          <c:h val="0.69048818897637798"/>
        </c:manualLayout>
      </c:layout>
      <c:pie3DChart>
        <c:varyColors val="1"/>
        <c:ser>
          <c:idx val="0"/>
          <c:order val="0"/>
          <c:dPt>
            <c:idx val="0"/>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5">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7030A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rgbClr val="FF99C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rgbClr val="FFC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8"/>
            <c:bubble3D val="0"/>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9"/>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5.81818181818183E-2"/>
                  <c:y val="-1.2121212121212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B0F0"/>
                      </a:solidFill>
                      <a:latin typeface="+mn-lt"/>
                      <a:ea typeface="+mn-ea"/>
                      <a:cs typeface="+mn-cs"/>
                    </a:defRPr>
                  </a:pPr>
                  <a:endParaRPr lang="sl-SI"/>
                </a:p>
              </c:txPr>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lumOff val="40000"/>
                        </a:schemeClr>
                      </a:solidFill>
                      <a:latin typeface="+mn-lt"/>
                      <a:ea typeface="+mn-ea"/>
                      <a:cs typeface="+mn-cs"/>
                    </a:defRPr>
                  </a:pPr>
                  <a:endParaRPr lang="sl-SI"/>
                </a:p>
              </c:txPr>
              <c:dLblPos val="outEnd"/>
              <c:showLegendKey val="0"/>
              <c:showVal val="1"/>
              <c:showCatName val="1"/>
              <c:showSerName val="0"/>
              <c:showPercent val="1"/>
              <c:showBubbleSize val="0"/>
              <c:extLst>
                <c:ext xmlns:c15="http://schemas.microsoft.com/office/drawing/2012/chart" uri="{CE6537A1-D6FC-4f65-9D91-7224C49458BB}">
                  <c15:layout/>
                </c:ext>
              </c:extLst>
            </c:dLbl>
            <c:dLbl>
              <c:idx val="2"/>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bg1"/>
                      </a:solidFill>
                      <a:latin typeface="+mn-lt"/>
                      <a:ea typeface="+mn-ea"/>
                      <a:cs typeface="+mn-cs"/>
                    </a:defRPr>
                  </a:pPr>
                  <a:endParaRPr lang="sl-SI"/>
                </a:p>
              </c:txPr>
              <c:dLblPos val="outEnd"/>
              <c:showLegendKey val="0"/>
              <c:showVal val="1"/>
              <c:showCatName val="1"/>
              <c:showSerName val="0"/>
              <c:showPercent val="1"/>
              <c:showBubbleSize val="0"/>
              <c:extLst>
                <c:ext xmlns:c15="http://schemas.microsoft.com/office/drawing/2012/chart" uri="{CE6537A1-D6FC-4f65-9D91-7224C49458BB}">
                  <c15:layout/>
                </c:ext>
              </c:extLst>
            </c:dLbl>
            <c:dLbl>
              <c:idx val="3"/>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FF99CC"/>
                      </a:solidFill>
                      <a:latin typeface="+mn-lt"/>
                      <a:ea typeface="+mn-ea"/>
                      <a:cs typeface="+mn-cs"/>
                    </a:defRPr>
                  </a:pPr>
                  <a:endParaRPr lang="sl-SI"/>
                </a:p>
              </c:txPr>
              <c:dLblPos val="outEnd"/>
              <c:showLegendKey val="0"/>
              <c:showVal val="1"/>
              <c:showCatName val="1"/>
              <c:showSerName val="0"/>
              <c:showPercent val="1"/>
              <c:showBubbleSize val="0"/>
              <c:extLst>
                <c:ext xmlns:c15="http://schemas.microsoft.com/office/drawing/2012/chart" uri="{CE6537A1-D6FC-4f65-9D91-7224C49458BB}">
                  <c15:layout/>
                </c:ext>
              </c:extLst>
            </c:dLbl>
            <c:dLbl>
              <c:idx val="4"/>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C00000"/>
                      </a:solidFill>
                      <a:latin typeface="+mn-lt"/>
                      <a:ea typeface="+mn-ea"/>
                      <a:cs typeface="+mn-cs"/>
                    </a:defRPr>
                  </a:pPr>
                  <a:endParaRPr lang="sl-SI"/>
                </a:p>
              </c:txPr>
              <c:dLblPos val="outEnd"/>
              <c:showLegendKey val="0"/>
              <c:showVal val="1"/>
              <c:showCatName val="1"/>
              <c:showSerName val="0"/>
              <c:showPercent val="1"/>
              <c:showBubbleSize val="0"/>
              <c:extLst>
                <c:ext xmlns:c15="http://schemas.microsoft.com/office/drawing/2012/chart" uri="{CE6537A1-D6FC-4f65-9D91-7224C49458BB}">
                  <c15:layout/>
                </c:ext>
              </c:extLst>
            </c:dLbl>
            <c:dLbl>
              <c:idx val="5"/>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sl-SI"/>
                </a:p>
              </c:txPr>
              <c:dLblPos val="outEnd"/>
              <c:showLegendKey val="0"/>
              <c:showVal val="1"/>
              <c:showCatName val="1"/>
              <c:showSerName val="0"/>
              <c:showPercent val="1"/>
              <c:showBubbleSize val="0"/>
              <c:extLst>
                <c:ext xmlns:c15="http://schemas.microsoft.com/office/drawing/2012/chart" uri="{CE6537A1-D6FC-4f65-9D91-7224C49458BB}">
                  <c15:layout/>
                </c:ext>
              </c:extLst>
            </c:dLbl>
            <c:dLbl>
              <c:idx val="6"/>
              <c:layout>
                <c:manualLayout>
                  <c:x val="2.0209973753280801E-4"/>
                  <c:y val="0.107407553222514"/>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rgbClr val="FFC000"/>
                      </a:solidFill>
                      <a:latin typeface="+mn-lt"/>
                      <a:ea typeface="+mn-ea"/>
                      <a:cs typeface="+mn-cs"/>
                    </a:defRPr>
                  </a:pPr>
                  <a:endParaRPr lang="sl-SI"/>
                </a:p>
              </c:tx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ext>
              </c:extLst>
            </c:dLbl>
            <c:dLbl>
              <c:idx val="7"/>
              <c:layout>
                <c:manualLayout>
                  <c:x val="-7.7575757575757603E-2"/>
                  <c:y val="6.464646464646460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lumOff val="40000"/>
                        </a:schemeClr>
                      </a:solidFill>
                      <a:latin typeface="+mn-lt"/>
                      <a:ea typeface="+mn-ea"/>
                      <a:cs typeface="+mn-cs"/>
                    </a:defRPr>
                  </a:pPr>
                  <a:endParaRPr lang="sl-SI"/>
                </a:p>
              </c:txPr>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8"/>
              <c:layout>
                <c:manualLayout>
                  <c:x val="4.60606060606061E-2"/>
                  <c:y val="-2.0202020202020202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6">
                          <a:lumMod val="75000"/>
                        </a:schemeClr>
                      </a:solidFill>
                      <a:latin typeface="+mn-lt"/>
                      <a:ea typeface="+mn-ea"/>
                      <a:cs typeface="+mn-cs"/>
                    </a:defRPr>
                  </a:pPr>
                  <a:endParaRPr lang="sl-SI"/>
                </a:p>
              </c:tx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ext>
              </c:extLst>
            </c:dLbl>
            <c:dLbl>
              <c:idx val="9"/>
              <c:layout>
                <c:manualLayout>
                  <c:x val="0.15636363636363601"/>
                  <c:y val="0"/>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rgbClr val="92D050"/>
                      </a:solidFill>
                      <a:latin typeface="+mn-lt"/>
                      <a:ea typeface="+mn-ea"/>
                      <a:cs typeface="+mn-cs"/>
                    </a:defRPr>
                  </a:pPr>
                  <a:endParaRPr lang="sl-SI"/>
                </a:p>
              </c:tx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'SPLOŠNO-MREŽA'!$B$66:$B$75</c:f>
              <c:strCache>
                <c:ptCount val="10"/>
                <c:pt idx="0">
                  <c:v>Celjsko območje</c:v>
                </c:pt>
                <c:pt idx="1">
                  <c:v>Dolenjsko območje</c:v>
                </c:pt>
                <c:pt idx="2">
                  <c:v>Gorenjsko območje</c:v>
                </c:pt>
                <c:pt idx="3">
                  <c:v>Goriško območje</c:v>
                </c:pt>
                <c:pt idx="4">
                  <c:v>Koroško območje</c:v>
                </c:pt>
                <c:pt idx="5">
                  <c:v>Obalno-kraško območje</c:v>
                </c:pt>
                <c:pt idx="6">
                  <c:v>Osrednjeslovensko območje</c:v>
                </c:pt>
                <c:pt idx="7">
                  <c:v>Pomursko območje</c:v>
                </c:pt>
                <c:pt idx="8">
                  <c:v>Spodnjepodravsko območje</c:v>
                </c:pt>
                <c:pt idx="9">
                  <c:v>Štajersko območje</c:v>
                </c:pt>
              </c:strCache>
            </c:strRef>
          </c:cat>
          <c:val>
            <c:numRef>
              <c:f>'SPLOŠNO-MREŽA'!$I$66:$I$75</c:f>
              <c:numCache>
                <c:formatCode>#,##0</c:formatCode>
                <c:ptCount val="10"/>
                <c:pt idx="0">
                  <c:v>49</c:v>
                </c:pt>
                <c:pt idx="1">
                  <c:v>28</c:v>
                </c:pt>
                <c:pt idx="2">
                  <c:v>34</c:v>
                </c:pt>
                <c:pt idx="3">
                  <c:v>22</c:v>
                </c:pt>
                <c:pt idx="4">
                  <c:v>15</c:v>
                </c:pt>
                <c:pt idx="5">
                  <c:v>18</c:v>
                </c:pt>
                <c:pt idx="6">
                  <c:v>63</c:v>
                </c:pt>
                <c:pt idx="7">
                  <c:v>19</c:v>
                </c:pt>
                <c:pt idx="8">
                  <c:v>4</c:v>
                </c:pt>
                <c:pt idx="9">
                  <c:v>30</c:v>
                </c:pt>
              </c:numCache>
            </c:numRef>
          </c:val>
        </c:ser>
        <c:dLbls>
          <c:dLblPos val="outEnd"/>
          <c:showLegendKey val="0"/>
          <c:showVal val="1"/>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'ZBIRKA-PRIRAST-ODPIS'!$E$110</c:f>
              <c:strCache>
                <c:ptCount val="1"/>
                <c:pt idx="0">
                  <c:v>prirast knj. gradiva (inv. e.) (Območje)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'ZBIRKA-PRIRAST-ODPIS'!$Q$111:$Q$120</c:f>
              <c:strCache>
                <c:ptCount val="10"/>
                <c:pt idx="0">
                  <c:v>Celjsko območje</c:v>
                </c:pt>
                <c:pt idx="1">
                  <c:v>Dolenjsko območje</c:v>
                </c:pt>
                <c:pt idx="2">
                  <c:v>Gorenjsko območje</c:v>
                </c:pt>
                <c:pt idx="3">
                  <c:v>Goriško območje</c:v>
                </c:pt>
                <c:pt idx="4">
                  <c:v>Koroško območje</c:v>
                </c:pt>
                <c:pt idx="5">
                  <c:v>Obalno-kraško območje</c:v>
                </c:pt>
                <c:pt idx="6">
                  <c:v>Osrednjeslovensko območje</c:v>
                </c:pt>
                <c:pt idx="7">
                  <c:v>Pomursko območje</c:v>
                </c:pt>
                <c:pt idx="8">
                  <c:v>Spodnjepodravsko območje</c:v>
                </c:pt>
                <c:pt idx="9">
                  <c:v>Štajersko območje</c:v>
                </c:pt>
              </c:strCache>
            </c:strRef>
          </c:cat>
          <c:val>
            <c:numRef>
              <c:f>'ZBIRKA-PRIRAST-ODPIS'!$E$111:$E$120</c:f>
              <c:numCache>
                <c:formatCode>#,##0</c:formatCode>
                <c:ptCount val="10"/>
                <c:pt idx="0">
                  <c:v>49982</c:v>
                </c:pt>
                <c:pt idx="1">
                  <c:v>44467</c:v>
                </c:pt>
                <c:pt idx="2">
                  <c:v>42898</c:v>
                </c:pt>
                <c:pt idx="3">
                  <c:v>32011</c:v>
                </c:pt>
                <c:pt idx="4">
                  <c:v>12996</c:v>
                </c:pt>
                <c:pt idx="5">
                  <c:v>29301</c:v>
                </c:pt>
                <c:pt idx="6">
                  <c:v>114527</c:v>
                </c:pt>
                <c:pt idx="7">
                  <c:v>23399</c:v>
                </c:pt>
                <c:pt idx="8">
                  <c:v>17408</c:v>
                </c:pt>
                <c:pt idx="9">
                  <c:v>43354</c:v>
                </c:pt>
              </c:numCache>
            </c:numRef>
          </c:val>
        </c:ser>
        <c:ser>
          <c:idx val="1"/>
          <c:order val="1"/>
          <c:tx>
            <c:strRef>
              <c:f>'ZBIRKA-PRIRAST-ODPIS'!$H$110</c:f>
              <c:strCache>
                <c:ptCount val="1"/>
                <c:pt idx="0">
                  <c:v>odpis knj. gradiva (inv. e.) (Območje)</c:v>
                </c:pt>
              </c:strCache>
            </c:strRef>
          </c:tx>
          <c:spPr>
            <a:solidFill>
              <a:schemeClr val="accent4"/>
            </a:solidFill>
            <a:ln>
              <a:noFill/>
            </a:ln>
            <a:effectLst/>
          </c:spPr>
          <c:invertIfNegative val="0"/>
          <c:dLbls>
            <c:dLbl>
              <c:idx val="4"/>
              <c:layout>
                <c:manualLayout>
                  <c:x val="8.8202866593164279E-3"/>
                  <c:y val="-7.350238882763689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'ZBIRKA-PRIRAST-ODPIS'!$Q$111:$Q$120</c:f>
              <c:strCache>
                <c:ptCount val="10"/>
                <c:pt idx="0">
                  <c:v>Celjsko območje</c:v>
                </c:pt>
                <c:pt idx="1">
                  <c:v>Dolenjsko območje</c:v>
                </c:pt>
                <c:pt idx="2">
                  <c:v>Gorenjsko območje</c:v>
                </c:pt>
                <c:pt idx="3">
                  <c:v>Goriško območje</c:v>
                </c:pt>
                <c:pt idx="4">
                  <c:v>Koroško območje</c:v>
                </c:pt>
                <c:pt idx="5">
                  <c:v>Obalno-kraško območje</c:v>
                </c:pt>
                <c:pt idx="6">
                  <c:v>Osrednjeslovensko območje</c:v>
                </c:pt>
                <c:pt idx="7">
                  <c:v>Pomursko območje</c:v>
                </c:pt>
                <c:pt idx="8">
                  <c:v>Spodnjepodravsko območje</c:v>
                </c:pt>
                <c:pt idx="9">
                  <c:v>Štajersko območje</c:v>
                </c:pt>
              </c:strCache>
            </c:strRef>
          </c:cat>
          <c:val>
            <c:numRef>
              <c:f>'ZBIRKA-PRIRAST-ODPIS'!$H$111:$H$120</c:f>
              <c:numCache>
                <c:formatCode>#,##0</c:formatCode>
                <c:ptCount val="10"/>
                <c:pt idx="0">
                  <c:v>34134</c:v>
                </c:pt>
                <c:pt idx="1">
                  <c:v>19028</c:v>
                </c:pt>
                <c:pt idx="2">
                  <c:v>25841</c:v>
                </c:pt>
                <c:pt idx="3">
                  <c:v>20623</c:v>
                </c:pt>
                <c:pt idx="4">
                  <c:v>7795</c:v>
                </c:pt>
                <c:pt idx="5">
                  <c:v>20197</c:v>
                </c:pt>
                <c:pt idx="6">
                  <c:v>92505</c:v>
                </c:pt>
                <c:pt idx="7">
                  <c:v>6500</c:v>
                </c:pt>
                <c:pt idx="8">
                  <c:v>6473</c:v>
                </c:pt>
                <c:pt idx="9">
                  <c:v>8042</c:v>
                </c:pt>
              </c:numCache>
            </c:numRef>
          </c:val>
        </c:ser>
        <c:dLbls>
          <c:showLegendKey val="0"/>
          <c:showVal val="0"/>
          <c:showCatName val="0"/>
          <c:showSerName val="0"/>
          <c:showPercent val="0"/>
          <c:showBubbleSize val="0"/>
        </c:dLbls>
        <c:gapWidth val="182"/>
        <c:axId val="-1435352000"/>
        <c:axId val="-1435355808"/>
      </c:barChart>
      <c:catAx>
        <c:axId val="-1435352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435355808"/>
        <c:crosses val="autoZero"/>
        <c:auto val="1"/>
        <c:lblAlgn val="ctr"/>
        <c:lblOffset val="100"/>
        <c:noMultiLvlLbl val="0"/>
      </c:catAx>
      <c:valAx>
        <c:axId val="-1435355808"/>
        <c:scaling>
          <c:orientation val="minMax"/>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0" sourceLinked="1"/>
        <c:majorTickMark val="out"/>
        <c:minorTickMark val="none"/>
        <c:tickLblPos val="nextTo"/>
        <c:crossAx val="-1435352000"/>
        <c:crosses val="autoZero"/>
        <c:crossBetween val="between"/>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l-S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1374386434627E-2"/>
          <c:y val="2.2173910395771299E-2"/>
          <c:w val="0.95061365321302704"/>
          <c:h val="0.94315279846775901"/>
        </c:manualLayout>
      </c:layout>
      <c:barChart>
        <c:barDir val="bar"/>
        <c:grouping val="clustered"/>
        <c:varyColors val="0"/>
        <c:ser>
          <c:idx val="0"/>
          <c:order val="0"/>
          <c:tx>
            <c:strRef>
              <c:f>'2zbirka,prirast,odpis'!$E$73</c:f>
              <c:strCache>
                <c:ptCount val="1"/>
                <c:pt idx="0">
                  <c:v>PRIRAST KNJIŽNIČ. GRADIVA</c:v>
                </c:pt>
              </c:strCache>
            </c:strRef>
          </c:tx>
          <c:spPr>
            <a:solidFill>
              <a:srgbClr val="14BE41"/>
            </a:solidFill>
            <a:ln w="25400">
              <a:noFill/>
            </a:ln>
          </c:spPr>
          <c:invertIfNegative val="0"/>
          <c:dLbls>
            <c:spPr>
              <a:noFill/>
              <a:ln w="25400">
                <a:noFill/>
              </a:ln>
            </c:spPr>
            <c:txPr>
              <a:bodyPr wrap="square" lIns="38100" tIns="19050" rIns="38100" bIns="19050" anchor="ctr">
                <a:spAutoFit/>
              </a:bodyPr>
              <a:lstStyle/>
              <a:p>
                <a:pPr>
                  <a:defRPr sz="800" b="1" i="0" u="none" strike="noStrike" baseline="0">
                    <a:solidFill>
                      <a:schemeClr val="accent6">
                        <a:lumMod val="50000"/>
                      </a:schemeClr>
                    </a:solidFill>
                    <a:latin typeface="Calibri"/>
                    <a:ea typeface="Calibri"/>
                    <a:cs typeface="Calibri"/>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'2zbirka,prirast,odpis'!$B$74:$B$83</c:f>
              <c:strCache>
                <c:ptCount val="10"/>
                <c:pt idx="0">
                  <c:v>Celjsko</c:v>
                </c:pt>
                <c:pt idx="1">
                  <c:v>Dolenjsko</c:v>
                </c:pt>
                <c:pt idx="2">
                  <c:v>Gorenjsko</c:v>
                </c:pt>
                <c:pt idx="3">
                  <c:v>Goriško</c:v>
                </c:pt>
                <c:pt idx="4">
                  <c:v>Koroško</c:v>
                </c:pt>
                <c:pt idx="5">
                  <c:v>Obalno-kraško</c:v>
                </c:pt>
                <c:pt idx="6">
                  <c:v>Osrednjeslovensko</c:v>
                </c:pt>
                <c:pt idx="7">
                  <c:v>Pomursko</c:v>
                </c:pt>
                <c:pt idx="8">
                  <c:v>Spodnjepodravsko</c:v>
                </c:pt>
                <c:pt idx="9">
                  <c:v>Štajersko</c:v>
                </c:pt>
              </c:strCache>
            </c:strRef>
          </c:cat>
          <c:val>
            <c:numRef>
              <c:f>'2zbirka,prirast,odpis'!$E$74:$E$83</c:f>
              <c:numCache>
                <c:formatCode>#,##0</c:formatCode>
                <c:ptCount val="10"/>
                <c:pt idx="0">
                  <c:v>64796</c:v>
                </c:pt>
                <c:pt idx="1">
                  <c:v>47422</c:v>
                </c:pt>
                <c:pt idx="2">
                  <c:v>50763</c:v>
                </c:pt>
                <c:pt idx="3">
                  <c:v>41655</c:v>
                </c:pt>
                <c:pt idx="4">
                  <c:v>16511</c:v>
                </c:pt>
                <c:pt idx="5">
                  <c:v>36874</c:v>
                </c:pt>
                <c:pt idx="6">
                  <c:v>141480</c:v>
                </c:pt>
                <c:pt idx="7">
                  <c:v>28291</c:v>
                </c:pt>
                <c:pt idx="8">
                  <c:v>19166</c:v>
                </c:pt>
                <c:pt idx="9">
                  <c:v>49649</c:v>
                </c:pt>
              </c:numCache>
            </c:numRef>
          </c:val>
        </c:ser>
        <c:ser>
          <c:idx val="1"/>
          <c:order val="1"/>
          <c:tx>
            <c:strRef>
              <c:f>'2zbirka,prirast,odpis'!$H$73</c:f>
              <c:strCache>
                <c:ptCount val="1"/>
                <c:pt idx="0">
                  <c:v>ODPIS KNJIŽNIČ. GRADIVA</c:v>
                </c:pt>
              </c:strCache>
            </c:strRef>
          </c:tx>
          <c:spPr>
            <a:solidFill>
              <a:srgbClr val="FFC000"/>
            </a:solidFill>
            <a:ln w="25400">
              <a:noFill/>
            </a:ln>
          </c:spPr>
          <c:invertIfNegative val="0"/>
          <c:dLbls>
            <c:spPr>
              <a:noFill/>
              <a:ln w="25400">
                <a:noFill/>
              </a:ln>
            </c:spPr>
            <c:txPr>
              <a:bodyPr wrap="square" lIns="38100" tIns="19050" rIns="38100" bIns="19050" anchor="ctr">
                <a:spAutoFit/>
              </a:bodyPr>
              <a:lstStyle/>
              <a:p>
                <a:pPr>
                  <a:defRPr sz="800" b="1" i="0" u="none" strike="noStrike" baseline="0">
                    <a:solidFill>
                      <a:schemeClr val="accent4">
                        <a:lumMod val="50000"/>
                      </a:schemeClr>
                    </a:solidFill>
                    <a:latin typeface="Calibri"/>
                    <a:ea typeface="Calibri"/>
                    <a:cs typeface="Calibri"/>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'2zbirka,prirast,odpis'!$B$74:$B$83</c:f>
              <c:strCache>
                <c:ptCount val="10"/>
                <c:pt idx="0">
                  <c:v>Celjsko</c:v>
                </c:pt>
                <c:pt idx="1">
                  <c:v>Dolenjsko</c:v>
                </c:pt>
                <c:pt idx="2">
                  <c:v>Gorenjsko</c:v>
                </c:pt>
                <c:pt idx="3">
                  <c:v>Goriško</c:v>
                </c:pt>
                <c:pt idx="4">
                  <c:v>Koroško</c:v>
                </c:pt>
                <c:pt idx="5">
                  <c:v>Obalno-kraško</c:v>
                </c:pt>
                <c:pt idx="6">
                  <c:v>Osrednjeslovensko</c:v>
                </c:pt>
                <c:pt idx="7">
                  <c:v>Pomursko</c:v>
                </c:pt>
                <c:pt idx="8">
                  <c:v>Spodnjepodravsko</c:v>
                </c:pt>
                <c:pt idx="9">
                  <c:v>Štajersko</c:v>
                </c:pt>
              </c:strCache>
            </c:strRef>
          </c:cat>
          <c:val>
            <c:numRef>
              <c:f>'2zbirka,prirast,odpis'!$H$74:$H$83</c:f>
              <c:numCache>
                <c:formatCode>#,##0</c:formatCode>
                <c:ptCount val="10"/>
                <c:pt idx="0">
                  <c:v>37176</c:v>
                </c:pt>
                <c:pt idx="1">
                  <c:v>22892</c:v>
                </c:pt>
                <c:pt idx="2">
                  <c:v>29354</c:v>
                </c:pt>
                <c:pt idx="3">
                  <c:v>21651</c:v>
                </c:pt>
                <c:pt idx="4">
                  <c:v>9798</c:v>
                </c:pt>
                <c:pt idx="5">
                  <c:v>29418</c:v>
                </c:pt>
                <c:pt idx="6">
                  <c:v>87609</c:v>
                </c:pt>
                <c:pt idx="7">
                  <c:v>7450</c:v>
                </c:pt>
                <c:pt idx="8">
                  <c:v>9891</c:v>
                </c:pt>
                <c:pt idx="9">
                  <c:v>14573</c:v>
                </c:pt>
              </c:numCache>
            </c:numRef>
          </c:val>
        </c:ser>
        <c:dLbls>
          <c:showLegendKey val="0"/>
          <c:showVal val="0"/>
          <c:showCatName val="0"/>
          <c:showSerName val="0"/>
          <c:showPercent val="0"/>
          <c:showBubbleSize val="0"/>
        </c:dLbls>
        <c:gapWidth val="150"/>
        <c:axId val="-1435365600"/>
        <c:axId val="-1435351456"/>
      </c:barChart>
      <c:catAx>
        <c:axId val="-1435365600"/>
        <c:scaling>
          <c:orientation val="maxMin"/>
        </c:scaling>
        <c:delete val="1"/>
        <c:axPos val="l"/>
        <c:numFmt formatCode="General" sourceLinked="1"/>
        <c:majorTickMark val="out"/>
        <c:minorTickMark val="none"/>
        <c:tickLblPos val="nextTo"/>
        <c:crossAx val="-1435351456"/>
        <c:crosses val="autoZero"/>
        <c:auto val="0"/>
        <c:lblAlgn val="ctr"/>
        <c:lblOffset val="100"/>
        <c:tickLblSkip val="1"/>
        <c:tickMarkSkip val="1"/>
        <c:noMultiLvlLbl val="0"/>
      </c:catAx>
      <c:valAx>
        <c:axId val="-1435351456"/>
        <c:scaling>
          <c:orientation val="minMax"/>
          <c:max val="160000"/>
          <c:min val="0"/>
        </c:scaling>
        <c:delete val="1"/>
        <c:axPos val="t"/>
        <c:numFmt formatCode="#,##0" sourceLinked="1"/>
        <c:majorTickMark val="out"/>
        <c:minorTickMark val="none"/>
        <c:tickLblPos val="nextTo"/>
        <c:crossAx val="-1435365600"/>
        <c:crosses val="autoZero"/>
        <c:crossBetween val="between"/>
      </c:valAx>
      <c:spPr>
        <a:solidFill>
          <a:srgbClr val="4BACC6">
            <a:lumMod val="20000"/>
            <a:lumOff val="80000"/>
          </a:srgbClr>
        </a:solidFill>
        <a:ln w="25400">
          <a:noFill/>
        </a:ln>
      </c:spPr>
    </c:plotArea>
    <c:plotVisOnly val="1"/>
    <c:dispBlanksAs val="gap"/>
    <c:showDLblsOverMax val="0"/>
  </c:chart>
  <c:spPr>
    <a:solidFill>
      <a:srgbClr val="4BACC6">
        <a:lumMod val="20000"/>
        <a:lumOff val="80000"/>
      </a:srgbClr>
    </a:solidFill>
    <a:ln w="12700">
      <a:solidFill>
        <a:sysClr val="window" lastClr="FFFFFF">
          <a:lumMod val="85000"/>
        </a:sysClr>
      </a:solidFill>
      <a:prstDash val="solid"/>
    </a:ln>
  </c:spPr>
  <c:txPr>
    <a:bodyPr/>
    <a:lstStyle/>
    <a:p>
      <a:pPr>
        <a:defRPr sz="1000" b="0" i="0" u="none" strike="noStrike" baseline="0">
          <a:solidFill>
            <a:srgbClr val="000000"/>
          </a:solidFill>
          <a:latin typeface="Calibri"/>
          <a:ea typeface="Calibri"/>
          <a:cs typeface="Calibri"/>
        </a:defRPr>
      </a:pPr>
      <a:endParaRPr lang="sl-S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38970672227536"/>
          <c:y val="0.15591821722921576"/>
          <c:w val="0.37556927687649244"/>
          <c:h val="0.68816356554156843"/>
        </c:manualLayout>
      </c:layout>
      <c:doughnutChart>
        <c:varyColors val="1"/>
        <c:ser>
          <c:idx val="0"/>
          <c:order val="0"/>
          <c:dPt>
            <c:idx val="0"/>
            <c:bubble3D val="0"/>
            <c:spPr>
              <a:solidFill>
                <a:srgbClr val="C00000"/>
              </a:solidFill>
              <a:ln w="19050">
                <a:solidFill>
                  <a:schemeClr val="lt1"/>
                </a:solidFill>
              </a:ln>
              <a:effectLst/>
            </c:spPr>
          </c:dPt>
          <c:dPt>
            <c:idx val="1"/>
            <c:bubble3D val="0"/>
            <c:spPr>
              <a:solidFill>
                <a:schemeClr val="accent6">
                  <a:lumMod val="75000"/>
                </a:schemeClr>
              </a:solidFill>
              <a:ln w="19050">
                <a:solidFill>
                  <a:schemeClr val="lt1"/>
                </a:solidFill>
              </a:ln>
              <a:effectLst/>
            </c:spPr>
          </c:dPt>
          <c:dLbls>
            <c:dLbl>
              <c:idx val="0"/>
              <c:layout>
                <c:manualLayout>
                  <c:x val="0.18717301022336086"/>
                  <c:y val="-0.16852466690071385"/>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1"/>
              <c:showSerName val="0"/>
              <c:showPercent val="1"/>
              <c:showBubbleSize val="0"/>
              <c:separator>
</c:separator>
              <c:extLst>
                <c:ext xmlns:c15="http://schemas.microsoft.com/office/drawing/2012/chart" uri="{CE6537A1-D6FC-4f65-9D91-7224C49458BB}">
                  <c15:layout>
                    <c:manualLayout>
                      <c:w val="0.2087869817842348"/>
                      <c:h val="0.58535065282444787"/>
                    </c:manualLayout>
                  </c15:layout>
                </c:ext>
              </c:extLst>
            </c:dLbl>
            <c:dLbl>
              <c:idx val="1"/>
              <c:layout>
                <c:manualLayout>
                  <c:x val="-0.18799941170008821"/>
                  <c:y val="-2.928197669558821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1"/>
              <c:showSerName val="0"/>
              <c:showPercent val="1"/>
              <c:showBubbleSize val="0"/>
              <c:separator>
</c:separator>
              <c:extLst>
                <c:ext xmlns:c15="http://schemas.microsoft.com/office/drawing/2012/chart" uri="{CE6537A1-D6FC-4f65-9D91-7224C49458BB}">
                  <c15:layout>
                    <c:manualLayout>
                      <c:w val="0.23196132694475638"/>
                      <c:h val="0.62781349783506357"/>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sl-SI"/>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('ZBIRKA-PRIRAST-ODPIS'!$F$110,'ZBIRKA-PRIRAST-ODPIS'!$G$110)</c:f>
              <c:strCache>
                <c:ptCount val="2"/>
                <c:pt idx="0">
                  <c:v>odpis knj. gradiva (inv. e.) (OOK)</c:v>
                </c:pt>
                <c:pt idx="1">
                  <c:v>odpis knj. gradiva (inv. e.) (OK)</c:v>
                </c:pt>
              </c:strCache>
            </c:strRef>
          </c:cat>
          <c:val>
            <c:numRef>
              <c:f>('ZBIRKA-PRIRAST-ODPIS'!$F$121,'ZBIRKA-PRIRAST-ODPIS'!$G$121)</c:f>
              <c:numCache>
                <c:formatCode>#,##0</c:formatCode>
                <c:ptCount val="2"/>
                <c:pt idx="0">
                  <c:v>134876</c:v>
                </c:pt>
                <c:pt idx="1">
                  <c:v>106262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67300962379699"/>
          <c:y val="2.2061560486757299E-2"/>
          <c:w val="0.82921587926509199"/>
          <c:h val="0.51219199396482595"/>
        </c:manualLayout>
      </c:layout>
      <c:barChart>
        <c:barDir val="col"/>
        <c:grouping val="stacked"/>
        <c:varyColors val="0"/>
        <c:ser>
          <c:idx val="0"/>
          <c:order val="0"/>
          <c:tx>
            <c:strRef>
              <c:f>DELAVCI!$H$110</c:f>
              <c:strCache>
                <c:ptCount val="1"/>
                <c:pt idx="0">
                  <c:v>OOK</c:v>
                </c:pt>
              </c:strCache>
            </c:strRef>
          </c:tx>
          <c:spPr>
            <a:solidFill>
              <a:srgbClr val="C00000"/>
            </a:solidFill>
            <a:ln>
              <a:noFill/>
            </a:ln>
            <a:effectLst/>
          </c:spPr>
          <c:invertIfNegative val="0"/>
          <c:dLbls>
            <c:dLbl>
              <c:idx val="4"/>
              <c:layout>
                <c:manualLayout>
                  <c:x val="0"/>
                  <c:y val="1.99600798403192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1.197604790419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3.992015968063870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DELAVCI!$G$111:$G$120</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DELAVCI!$H$111:$H$120</c:f>
              <c:numCache>
                <c:formatCode>#,##0</c:formatCode>
                <c:ptCount val="10"/>
                <c:pt idx="0">
                  <c:v>46</c:v>
                </c:pt>
                <c:pt idx="1">
                  <c:v>47</c:v>
                </c:pt>
                <c:pt idx="2">
                  <c:v>46</c:v>
                </c:pt>
                <c:pt idx="3">
                  <c:v>43</c:v>
                </c:pt>
                <c:pt idx="4">
                  <c:v>23</c:v>
                </c:pt>
                <c:pt idx="5">
                  <c:v>31</c:v>
                </c:pt>
                <c:pt idx="6">
                  <c:v>239</c:v>
                </c:pt>
                <c:pt idx="7">
                  <c:v>24</c:v>
                </c:pt>
                <c:pt idx="8">
                  <c:v>32</c:v>
                </c:pt>
                <c:pt idx="9">
                  <c:v>90</c:v>
                </c:pt>
              </c:numCache>
            </c:numRef>
          </c:val>
        </c:ser>
        <c:ser>
          <c:idx val="1"/>
          <c:order val="1"/>
          <c:tx>
            <c:strRef>
              <c:f>DELAVCI!$I$110</c:f>
              <c:strCache>
                <c:ptCount val="1"/>
                <c:pt idx="0">
                  <c:v>OK</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DELAVCI!$G$111:$G$120</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DELAVCI!$I$111:$I$120</c:f>
              <c:numCache>
                <c:formatCode>0</c:formatCode>
                <c:ptCount val="10"/>
                <c:pt idx="0">
                  <c:v>123</c:v>
                </c:pt>
                <c:pt idx="1">
                  <c:v>88</c:v>
                </c:pt>
                <c:pt idx="2">
                  <c:v>73</c:v>
                </c:pt>
                <c:pt idx="3">
                  <c:v>44</c:v>
                </c:pt>
                <c:pt idx="4">
                  <c:v>24</c:v>
                </c:pt>
                <c:pt idx="5">
                  <c:v>63</c:v>
                </c:pt>
                <c:pt idx="6">
                  <c:v>125</c:v>
                </c:pt>
                <c:pt idx="7">
                  <c:v>26</c:v>
                </c:pt>
                <c:pt idx="8">
                  <c:v>10</c:v>
                </c:pt>
                <c:pt idx="9">
                  <c:v>27</c:v>
                </c:pt>
              </c:numCache>
            </c:numRef>
          </c:val>
        </c:ser>
        <c:dLbls>
          <c:showLegendKey val="0"/>
          <c:showVal val="0"/>
          <c:showCatName val="0"/>
          <c:showSerName val="0"/>
          <c:showPercent val="0"/>
          <c:showBubbleSize val="0"/>
        </c:dLbls>
        <c:gapWidth val="150"/>
        <c:overlap val="100"/>
        <c:axId val="-1435354176"/>
        <c:axId val="-1435365056"/>
      </c:barChart>
      <c:lineChart>
        <c:grouping val="standard"/>
        <c:varyColors val="0"/>
        <c:ser>
          <c:idx val="2"/>
          <c:order val="2"/>
          <c:tx>
            <c:strRef>
              <c:f>DELAVCI!$J$110</c:f>
              <c:strCache>
                <c:ptCount val="1"/>
                <c:pt idx="0">
                  <c:v>Območje</c:v>
                </c:pt>
              </c:strCache>
            </c:strRef>
          </c:tx>
          <c:spPr>
            <a:ln w="28575" cap="rnd">
              <a:solidFill>
                <a:schemeClr val="accent5"/>
              </a:solidFill>
              <a:round/>
            </a:ln>
            <a:effectLst/>
          </c:spPr>
          <c:marker>
            <c:symbol val="none"/>
          </c:marker>
          <c:dLbls>
            <c:dLbl>
              <c:idx val="5"/>
              <c:layout>
                <c:manualLayout>
                  <c:x val="-3.803790412486073E-2"/>
                  <c:y val="-5.38623540320932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7971014492753786E-2"/>
                  <c:y val="-6.58384019362849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DELAVCI!$G$111:$G$120</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DELAVCI!$J$111:$J$120</c:f>
              <c:numCache>
                <c:formatCode>#,##0</c:formatCode>
                <c:ptCount val="10"/>
                <c:pt idx="0">
                  <c:v>169</c:v>
                </c:pt>
                <c:pt idx="1">
                  <c:v>135</c:v>
                </c:pt>
                <c:pt idx="2">
                  <c:v>119</c:v>
                </c:pt>
                <c:pt idx="3">
                  <c:v>87</c:v>
                </c:pt>
                <c:pt idx="4">
                  <c:v>47</c:v>
                </c:pt>
                <c:pt idx="5">
                  <c:v>94</c:v>
                </c:pt>
                <c:pt idx="6">
                  <c:v>364</c:v>
                </c:pt>
                <c:pt idx="7">
                  <c:v>50</c:v>
                </c:pt>
                <c:pt idx="8">
                  <c:v>42</c:v>
                </c:pt>
                <c:pt idx="9">
                  <c:v>117</c:v>
                </c:pt>
              </c:numCache>
            </c:numRef>
          </c:val>
          <c:smooth val="0"/>
        </c:ser>
        <c:dLbls>
          <c:showLegendKey val="0"/>
          <c:showVal val="0"/>
          <c:showCatName val="0"/>
          <c:showSerName val="0"/>
          <c:showPercent val="0"/>
          <c:showBubbleSize val="0"/>
        </c:dLbls>
        <c:marker val="1"/>
        <c:smooth val="0"/>
        <c:axId val="-1435354176"/>
        <c:axId val="-1435365056"/>
      </c:lineChart>
      <c:catAx>
        <c:axId val="-143535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435365056"/>
        <c:crosses val="autoZero"/>
        <c:auto val="1"/>
        <c:lblAlgn val="ctr"/>
        <c:lblOffset val="100"/>
        <c:noMultiLvlLbl val="0"/>
      </c:catAx>
      <c:valAx>
        <c:axId val="-1435365056"/>
        <c:scaling>
          <c:orientation val="minMax"/>
        </c:scaling>
        <c:delete val="1"/>
        <c:axPos val="l"/>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0" sourceLinked="1"/>
        <c:majorTickMark val="none"/>
        <c:minorTickMark val="none"/>
        <c:tickLblPos val="nextTo"/>
        <c:crossAx val="-1435354176"/>
        <c:crosses val="autoZero"/>
        <c:crossBetween val="between"/>
      </c:valAx>
      <c:spPr>
        <a:noFill/>
        <a:ln>
          <a:noFill/>
        </a:ln>
        <a:effectLst/>
      </c:spPr>
    </c:plotArea>
    <c:legend>
      <c:legendPos val="l"/>
      <c:layout>
        <c:manualLayout>
          <c:xMode val="edge"/>
          <c:yMode val="edge"/>
          <c:x val="1.1111111111111099E-2"/>
          <c:y val="0.119130941965588"/>
          <c:w val="0.16406977252843399"/>
          <c:h val="0.303821084864392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686110306446"/>
          <c:y val="9.6805304400241099E-2"/>
          <c:w val="0.88257744537785598"/>
          <c:h val="0.49553805774278198"/>
        </c:manualLayout>
      </c:layout>
      <c:barChart>
        <c:barDir val="col"/>
        <c:grouping val="stacked"/>
        <c:varyColors val="0"/>
        <c:ser>
          <c:idx val="0"/>
          <c:order val="0"/>
          <c:tx>
            <c:strRef>
              <c:f>'Kazalci 2014'!$AZ$75</c:f>
              <c:strCache>
                <c:ptCount val="1"/>
                <c:pt idx="0">
                  <c:v>OOK</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2014'!$AY$76:$AY$85</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2014'!$AZ$76:$AZ$85</c:f>
              <c:numCache>
                <c:formatCode>General</c:formatCode>
                <c:ptCount val="10"/>
                <c:pt idx="0">
                  <c:v>46.75</c:v>
                </c:pt>
                <c:pt idx="1">
                  <c:v>44.75</c:v>
                </c:pt>
                <c:pt idx="2">
                  <c:v>43</c:v>
                </c:pt>
                <c:pt idx="3">
                  <c:v>43</c:v>
                </c:pt>
                <c:pt idx="4">
                  <c:v>23</c:v>
                </c:pt>
                <c:pt idx="5">
                  <c:v>31</c:v>
                </c:pt>
                <c:pt idx="6">
                  <c:v>221.5</c:v>
                </c:pt>
                <c:pt idx="7">
                  <c:v>24</c:v>
                </c:pt>
                <c:pt idx="8">
                  <c:v>32</c:v>
                </c:pt>
                <c:pt idx="9">
                  <c:v>90</c:v>
                </c:pt>
              </c:numCache>
            </c:numRef>
          </c:val>
        </c:ser>
        <c:ser>
          <c:idx val="1"/>
          <c:order val="1"/>
          <c:tx>
            <c:strRef>
              <c:f>'Kazalci 2014'!$BA$75</c:f>
              <c:strCache>
                <c:ptCount val="1"/>
                <c:pt idx="0">
                  <c:v>OK</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2014'!$AY$76:$AY$85</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2014'!$BA$76:$BA$85</c:f>
              <c:numCache>
                <c:formatCode>0.00</c:formatCode>
                <c:ptCount val="10"/>
                <c:pt idx="0">
                  <c:v>120.53</c:v>
                </c:pt>
                <c:pt idx="1">
                  <c:v>85</c:v>
                </c:pt>
                <c:pt idx="2">
                  <c:v>72.53</c:v>
                </c:pt>
                <c:pt idx="3">
                  <c:v>43.1</c:v>
                </c:pt>
                <c:pt idx="4" formatCode="General">
                  <c:v>22.7</c:v>
                </c:pt>
                <c:pt idx="5">
                  <c:v>62.5</c:v>
                </c:pt>
                <c:pt idx="6" formatCode="General">
                  <c:v>121.5</c:v>
                </c:pt>
                <c:pt idx="7" formatCode="General">
                  <c:v>27</c:v>
                </c:pt>
                <c:pt idx="8" formatCode="General">
                  <c:v>9.5</c:v>
                </c:pt>
                <c:pt idx="9">
                  <c:v>22.5</c:v>
                </c:pt>
              </c:numCache>
            </c:numRef>
          </c:val>
        </c:ser>
        <c:dLbls>
          <c:showLegendKey val="0"/>
          <c:showVal val="0"/>
          <c:showCatName val="0"/>
          <c:showSerName val="0"/>
          <c:showPercent val="0"/>
          <c:showBubbleSize val="0"/>
        </c:dLbls>
        <c:gapWidth val="182"/>
        <c:overlap val="100"/>
        <c:axId val="-1435350912"/>
        <c:axId val="-1435363424"/>
      </c:barChart>
      <c:lineChart>
        <c:grouping val="standard"/>
        <c:varyColors val="0"/>
        <c:ser>
          <c:idx val="2"/>
          <c:order val="2"/>
          <c:tx>
            <c:strRef>
              <c:f>'Kazalci 2014'!$BB$75</c:f>
              <c:strCache>
                <c:ptCount val="1"/>
                <c:pt idx="0">
                  <c:v>Območje</c:v>
                </c:pt>
              </c:strCache>
            </c:strRef>
          </c:tx>
          <c:spPr>
            <a:ln w="28575" cap="rnd">
              <a:solidFill>
                <a:schemeClr val="accent5"/>
              </a:solidFill>
              <a:round/>
            </a:ln>
            <a:effectLst/>
          </c:spPr>
          <c:marker>
            <c:symbol val="none"/>
          </c:marker>
          <c:dLbls>
            <c:dLbl>
              <c:idx val="5"/>
              <c:layout>
                <c:manualLayout>
                  <c:x val="-5.4626532887402497E-2"/>
                  <c:y val="-4.39490578189599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2430323299888501E-2"/>
                  <c:y val="-3.69129980124517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2014'!$AY$76:$AY$85</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2014'!$BB$76:$BB$85</c:f>
              <c:numCache>
                <c:formatCode>General</c:formatCode>
                <c:ptCount val="10"/>
                <c:pt idx="0">
                  <c:v>167.28</c:v>
                </c:pt>
                <c:pt idx="1">
                  <c:v>129.75</c:v>
                </c:pt>
                <c:pt idx="2">
                  <c:v>115.53</c:v>
                </c:pt>
                <c:pt idx="3">
                  <c:v>86.1</c:v>
                </c:pt>
                <c:pt idx="4">
                  <c:v>45.7</c:v>
                </c:pt>
                <c:pt idx="5">
                  <c:v>93.5</c:v>
                </c:pt>
                <c:pt idx="6">
                  <c:v>343</c:v>
                </c:pt>
                <c:pt idx="7">
                  <c:v>51</c:v>
                </c:pt>
                <c:pt idx="8">
                  <c:v>41.5</c:v>
                </c:pt>
                <c:pt idx="9">
                  <c:v>112.5</c:v>
                </c:pt>
              </c:numCache>
            </c:numRef>
          </c:val>
          <c:smooth val="0"/>
        </c:ser>
        <c:dLbls>
          <c:showLegendKey val="0"/>
          <c:showVal val="0"/>
          <c:showCatName val="0"/>
          <c:showSerName val="0"/>
          <c:showPercent val="0"/>
          <c:showBubbleSize val="0"/>
        </c:dLbls>
        <c:marker val="1"/>
        <c:smooth val="0"/>
        <c:axId val="-1435350912"/>
        <c:axId val="-1435363424"/>
      </c:lineChart>
      <c:catAx>
        <c:axId val="-143535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435363424"/>
        <c:crosses val="autoZero"/>
        <c:auto val="1"/>
        <c:lblAlgn val="ctr"/>
        <c:lblOffset val="100"/>
        <c:noMultiLvlLbl val="0"/>
      </c:catAx>
      <c:valAx>
        <c:axId val="-1435363424"/>
        <c:scaling>
          <c:orientation val="minMax"/>
          <c:max val="350"/>
        </c:scaling>
        <c:delete val="1"/>
        <c:axPos val="l"/>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General" sourceLinked="1"/>
        <c:majorTickMark val="none"/>
        <c:minorTickMark val="none"/>
        <c:tickLblPos val="nextTo"/>
        <c:crossAx val="-1435350912"/>
        <c:crosses val="autoZero"/>
        <c:crossBetween val="between"/>
      </c:valAx>
      <c:spPr>
        <a:noFill/>
        <a:ln>
          <a:noFill/>
        </a:ln>
        <a:effectLst/>
      </c:spPr>
    </c:plotArea>
    <c:legend>
      <c:legendPos val="l"/>
      <c:layout>
        <c:manualLayout>
          <c:xMode val="edge"/>
          <c:yMode val="edge"/>
          <c:x val="2.0066889632107E-2"/>
          <c:y val="2.7483846841044601E-2"/>
          <c:w val="0.140613418305989"/>
          <c:h val="0.178101510398270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555380113669435"/>
          <c:y val="2.0576131687242798E-2"/>
          <c:w val="0.62851770284862907"/>
          <c:h val="0.96452934123975242"/>
        </c:manualLayout>
      </c:layout>
      <c:barChart>
        <c:barDir val="bar"/>
        <c:grouping val="clustered"/>
        <c:varyColors val="0"/>
        <c:ser>
          <c:idx val="0"/>
          <c:order val="0"/>
          <c:tx>
            <c:strRef>
              <c:f>'Kazalci 2014'!$R$137</c:f>
              <c:strCache>
                <c:ptCount val="1"/>
                <c:pt idx="0">
                  <c:v>OOK</c:v>
                </c:pt>
              </c:strCache>
            </c:strRef>
          </c:tx>
          <c:spPr>
            <a:solidFill>
              <a:srgbClr val="C00000"/>
            </a:solidFill>
            <a:ln>
              <a:noFill/>
            </a:ln>
            <a:effectLst/>
          </c:spPr>
          <c:invertIfNegative val="0"/>
          <c:dLbls>
            <c:dLbl>
              <c:idx val="0"/>
              <c:layout>
                <c:manualLayout>
                  <c:x val="-2.0647660197392389E-3"/>
                  <c:y val="8.230776708467002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64766019739163E-3"/>
                  <c:y val="2.0576131687242837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6.4255518534282755E-2"/>
                      <c:h val="4.5205923333657368E-2"/>
                    </c:manualLayout>
                  </c15:layout>
                </c:ext>
              </c:extLst>
            </c:dLbl>
            <c:dLbl>
              <c:idx val="3"/>
              <c:layout>
                <c:manualLayout>
                  <c:x val="-7.5707212814253204E-17"/>
                  <c:y val="8.2304526748971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141442562850641E-16"/>
                  <c:y val="8.2304526748971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1.64609053497942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1.6460743333009301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6.4255518534282755E-2"/>
                      <c:h val="3.6975470658760244E-2"/>
                    </c:manualLayout>
                  </c15:layout>
                </c:ext>
              </c:extLst>
            </c:dLbl>
            <c:dLbl>
              <c:idx val="7"/>
              <c:layout>
                <c:manualLayout>
                  <c:x val="0"/>
                  <c:y val="1.2346003045915708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5.4840185484272171E-2"/>
                      <c:h val="4.1090696996208806E-2"/>
                    </c:manualLayout>
                  </c15:layout>
                </c:ext>
              </c:extLst>
            </c:dLbl>
            <c:dLbl>
              <c:idx val="8"/>
              <c:layout>
                <c:manualLayout>
                  <c:x val="-7.5707212814253204E-17"/>
                  <c:y val="1.8518842552088393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6.4255518534282755E-2"/>
                      <c:h val="3.6975470658760244E-2"/>
                    </c:manualLayout>
                  </c15:layout>
                </c:ext>
              </c:extLst>
            </c:dLbl>
            <c:dLbl>
              <c:idx val="9"/>
              <c:layout>
                <c:manualLayout>
                  <c:x val="-6.1942980592174894E-3"/>
                  <c:y val="8.2311007420368745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2014'!$Q$138:$Q$147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2014'!$R$138:$R$147</c:f>
              <c:numCache>
                <c:formatCode>General</c:formatCode>
                <c:ptCount val="10"/>
                <c:pt idx="0">
                  <c:v>90.37</c:v>
                </c:pt>
                <c:pt idx="1">
                  <c:v>242.84</c:v>
                </c:pt>
                <c:pt idx="2">
                  <c:v>123.43</c:v>
                </c:pt>
                <c:pt idx="3">
                  <c:v>104.12</c:v>
                </c:pt>
                <c:pt idx="4">
                  <c:v>208.14</c:v>
                </c:pt>
                <c:pt idx="5">
                  <c:v>251.73</c:v>
                </c:pt>
                <c:pt idx="6">
                  <c:v>174.31</c:v>
                </c:pt>
                <c:pt idx="7">
                  <c:v>83.79</c:v>
                </c:pt>
                <c:pt idx="8">
                  <c:v>114.85</c:v>
                </c:pt>
                <c:pt idx="9">
                  <c:v>184.48</c:v>
                </c:pt>
              </c:numCache>
            </c:numRef>
          </c:val>
        </c:ser>
        <c:ser>
          <c:idx val="1"/>
          <c:order val="1"/>
          <c:tx>
            <c:strRef>
              <c:f>'Kazalci 2014'!$S$137</c:f>
              <c:strCache>
                <c:ptCount val="1"/>
                <c:pt idx="0">
                  <c:v>OK</c:v>
                </c:pt>
              </c:strCache>
            </c:strRef>
          </c:tx>
          <c:spPr>
            <a:solidFill>
              <a:schemeClr val="accent6">
                <a:lumMod val="75000"/>
              </a:schemeClr>
            </a:solidFill>
            <a:ln>
              <a:noFill/>
            </a:ln>
            <a:effectLst/>
          </c:spPr>
          <c:invertIfNegative val="0"/>
          <c:dLbls>
            <c:dLbl>
              <c:idx val="5"/>
              <c:layout>
                <c:manualLayout>
                  <c:x val="1.4453362138174141E-2"/>
                  <c:y val="4.1152263374485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3036256315826608E-2"/>
                  <c:y val="4.115550371018437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2014'!$Q$138:$Q$147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2014'!$S$138:$S$147</c:f>
              <c:numCache>
                <c:formatCode>0.00</c:formatCode>
                <c:ptCount val="10"/>
                <c:pt idx="0">
                  <c:v>218.60090909090911</c:v>
                </c:pt>
                <c:pt idx="1">
                  <c:v>216.52</c:v>
                </c:pt>
                <c:pt idx="2">
                  <c:v>238.49</c:v>
                </c:pt>
                <c:pt idx="3">
                  <c:v>249.0466666666666</c:v>
                </c:pt>
                <c:pt idx="4">
                  <c:v>262.1400000000001</c:v>
                </c:pt>
                <c:pt idx="5">
                  <c:v>243.316</c:v>
                </c:pt>
                <c:pt idx="6">
                  <c:v>184.72749999999999</c:v>
                </c:pt>
                <c:pt idx="7">
                  <c:v>189.65666666666661</c:v>
                </c:pt>
                <c:pt idx="8">
                  <c:v>178.98</c:v>
                </c:pt>
                <c:pt idx="9">
                  <c:v>154.99</c:v>
                </c:pt>
              </c:numCache>
            </c:numRef>
          </c:val>
        </c:ser>
        <c:ser>
          <c:idx val="2"/>
          <c:order val="2"/>
          <c:tx>
            <c:strRef>
              <c:f>'Kazalci 2014'!$T$137</c:f>
              <c:strCache>
                <c:ptCount val="1"/>
                <c:pt idx="0">
                  <c:v>Območje</c:v>
                </c:pt>
              </c:strCache>
            </c:strRef>
          </c:tx>
          <c:spPr>
            <a:solidFill>
              <a:schemeClr val="accent5"/>
            </a:solidFill>
            <a:ln>
              <a:noFill/>
            </a:ln>
            <a:effectLst/>
          </c:spPr>
          <c:invertIfNegative val="0"/>
          <c:dLbls>
            <c:dLbl>
              <c:idx val="0"/>
              <c:layout>
                <c:manualLayout>
                  <c:x val="0"/>
                  <c:y val="-1.646058131622436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1295320394784778E-3"/>
                  <c:y val="-1.64609053497942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259064078956652E-3"/>
                  <c:y val="-1.64609053497942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129532039478326E-3"/>
                  <c:y val="-2.05761316872427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064766019739163E-3"/>
                  <c:y val="-8.230452674897043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064766019739163E-3"/>
                  <c:y val="-2.05761316872427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259064078956652E-3"/>
                  <c:y val="-1.2344868928420986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6.4255518534282755E-2"/>
                      <c:h val="4.9321149671105916E-2"/>
                    </c:manualLayout>
                  </c15:layout>
                </c:ext>
              </c:extLst>
            </c:dLbl>
            <c:dLbl>
              <c:idx val="7"/>
              <c:layout>
                <c:manualLayout>
                  <c:x val="-2.0647660197392389E-3"/>
                  <c:y val="-2.0575807653672919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6.4255518534282755E-2"/>
                      <c:h val="4.9321149671105929E-2"/>
                    </c:manualLayout>
                  </c15:layout>
                </c:ext>
              </c:extLst>
            </c:dLbl>
            <c:dLbl>
              <c:idx val="8"/>
              <c:layout>
                <c:manualLayout>
                  <c:x val="-6.1942980592175649E-3"/>
                  <c:y val="-1.6460581316224361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6.4255518534282755E-2"/>
                      <c:h val="4.1090696996208806E-2"/>
                    </c:manualLayout>
                  </c15:layout>
                </c:ext>
              </c:extLst>
            </c:dLbl>
            <c:dLbl>
              <c:idx val="9"/>
              <c:layout>
                <c:manualLayout>
                  <c:x val="4.129532039478326E-3"/>
                  <c:y val="-1.64609053497942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'Kazalci 2014'!$Q$138:$Q$147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2014'!$T$138:$T$147</c:f>
              <c:numCache>
                <c:formatCode>General</c:formatCode>
                <c:ptCount val="10"/>
                <c:pt idx="0">
                  <c:v>179.37</c:v>
                </c:pt>
                <c:pt idx="1">
                  <c:v>217.18</c:v>
                </c:pt>
                <c:pt idx="2">
                  <c:v>197.56</c:v>
                </c:pt>
                <c:pt idx="3">
                  <c:v>172.45</c:v>
                </c:pt>
                <c:pt idx="4">
                  <c:v>235.92</c:v>
                </c:pt>
                <c:pt idx="5">
                  <c:v>251.72</c:v>
                </c:pt>
                <c:pt idx="6">
                  <c:v>173.27</c:v>
                </c:pt>
                <c:pt idx="7">
                  <c:v>140.63999999999999</c:v>
                </c:pt>
                <c:pt idx="8">
                  <c:v>127.32</c:v>
                </c:pt>
                <c:pt idx="9">
                  <c:v>176.83</c:v>
                </c:pt>
              </c:numCache>
            </c:numRef>
          </c:val>
        </c:ser>
        <c:dLbls>
          <c:showLegendKey val="0"/>
          <c:showVal val="0"/>
          <c:showCatName val="0"/>
          <c:showSerName val="0"/>
          <c:showPercent val="0"/>
          <c:showBubbleSize val="0"/>
        </c:dLbls>
        <c:gapWidth val="182"/>
        <c:axId val="-1435347648"/>
        <c:axId val="-1435363968"/>
      </c:barChart>
      <c:catAx>
        <c:axId val="-1435347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435363968"/>
        <c:crosses val="autoZero"/>
        <c:auto val="1"/>
        <c:lblAlgn val="ctr"/>
        <c:lblOffset val="100"/>
        <c:noMultiLvlLbl val="0"/>
      </c:catAx>
      <c:valAx>
        <c:axId val="-1435363968"/>
        <c:scaling>
          <c:orientation val="minMax"/>
          <c:max val="270"/>
          <c:min val="0"/>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General" sourceLinked="1"/>
        <c:majorTickMark val="none"/>
        <c:minorTickMark val="none"/>
        <c:tickLblPos val="nextTo"/>
        <c:crossAx val="-1435347648"/>
        <c:crosses val="autoZero"/>
        <c:crossBetween val="between"/>
      </c:valAx>
      <c:spPr>
        <a:noFill/>
        <a:ln>
          <a:noFill/>
        </a:ln>
        <a:effectLst/>
      </c:spPr>
    </c:plotArea>
    <c:legend>
      <c:legendPos val="r"/>
      <c:layout>
        <c:manualLayout>
          <c:xMode val="edge"/>
          <c:yMode val="edge"/>
          <c:x val="0.86846188588249562"/>
          <c:y val="0.70583843686205905"/>
          <c:w val="0.10951152917965799"/>
          <c:h val="0.208334791484398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92579282915701"/>
          <c:y val="1.7863351496647299E-2"/>
          <c:w val="0.66856574218930576"/>
          <c:h val="0.94567629046369206"/>
        </c:manualLayout>
      </c:layout>
      <c:barChart>
        <c:barDir val="bar"/>
        <c:grouping val="clustered"/>
        <c:varyColors val="0"/>
        <c:ser>
          <c:idx val="0"/>
          <c:order val="0"/>
          <c:tx>
            <c:strRef>
              <c:f>'Kazalci 2014'!$M$137</c:f>
              <c:strCache>
                <c:ptCount val="1"/>
                <c:pt idx="0">
                  <c:v>OOK</c:v>
                </c:pt>
              </c:strCache>
            </c:strRef>
          </c:tx>
          <c:spPr>
            <a:solidFill>
              <a:srgbClr val="C00000"/>
            </a:solidFill>
            <a:ln>
              <a:noFill/>
            </a:ln>
            <a:effectLst/>
          </c:spPr>
          <c:invertIfNegative val="0"/>
          <c:dLbls>
            <c:dLbl>
              <c:idx val="0"/>
              <c:layout>
                <c:manualLayout>
                  <c:x val="-2.0599811357633001E-3"/>
                  <c:y val="8.0808080808080808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5319584986792602E-2"/>
                      <c:h val="6.4586017656883793E-2"/>
                    </c:manualLayout>
                  </c15:layout>
                </c:ext>
              </c:extLst>
            </c:dLbl>
            <c:dLbl>
              <c:idx val="1"/>
              <c:layout>
                <c:manualLayout>
                  <c:x val="-1.0299905678816652E-2"/>
                  <c:y val="8.0819215779845879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5319584986792602E-2"/>
                      <c:h val="3.226278533365147E-2"/>
                    </c:manualLayout>
                  </c15:layout>
                </c:ext>
              </c:extLst>
            </c:dLbl>
            <c:dLbl>
              <c:idx val="3"/>
              <c:layout>
                <c:manualLayout>
                  <c:x val="4.1199622715266003E-3"/>
                  <c:y val="2.4242424242424242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5319584986792602E-2"/>
                      <c:h val="4.43839974548636E-2"/>
                    </c:manualLayout>
                  </c15:layout>
                </c:ext>
              </c:extLst>
            </c:dLbl>
            <c:dLbl>
              <c:idx val="4"/>
              <c:layout>
                <c:manualLayout>
                  <c:x val="-2.0599811357632247E-3"/>
                  <c:y val="8.0808080808080808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5319584986792602E-2"/>
                      <c:h val="4.0343593414459554E-2"/>
                    </c:manualLayout>
                  </c15:layout>
                </c:ext>
              </c:extLst>
            </c:dLbl>
            <c:dLbl>
              <c:idx val="5"/>
              <c:layout>
                <c:manualLayout>
                  <c:x val="-7.5531769095212367E-17"/>
                  <c:y val="4.040404040404114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2399245430531242E-3"/>
                  <c:y val="4.04040404040404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7.5531769095212367E-17"/>
                  <c:y val="2.02020202020202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1199622715266757E-3"/>
                  <c:y val="1.21212121212122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2099339751715502E-3"/>
                  <c:y val="1.2121371192237482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6225976686528454E-2"/>
                      <c:h val="3.226278533365147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2014'!$L$138:$L$147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2014'!$M$138:$M$147</c:f>
              <c:numCache>
                <c:formatCode>General</c:formatCode>
                <c:ptCount val="10"/>
                <c:pt idx="0">
                  <c:v>0.39</c:v>
                </c:pt>
                <c:pt idx="1">
                  <c:v>0.71</c:v>
                </c:pt>
                <c:pt idx="2">
                  <c:v>1.4</c:v>
                </c:pt>
                <c:pt idx="3">
                  <c:v>0.45</c:v>
                </c:pt>
                <c:pt idx="4">
                  <c:v>0.72</c:v>
                </c:pt>
                <c:pt idx="5">
                  <c:v>0.52</c:v>
                </c:pt>
                <c:pt idx="6">
                  <c:v>0.65</c:v>
                </c:pt>
                <c:pt idx="7">
                  <c:v>0.41</c:v>
                </c:pt>
                <c:pt idx="8">
                  <c:v>0.35</c:v>
                </c:pt>
                <c:pt idx="9">
                  <c:v>0.4</c:v>
                </c:pt>
              </c:numCache>
            </c:numRef>
          </c:val>
        </c:ser>
        <c:ser>
          <c:idx val="1"/>
          <c:order val="1"/>
          <c:tx>
            <c:strRef>
              <c:f>'Kazalci 2014'!$N$137</c:f>
              <c:strCache>
                <c:ptCount val="1"/>
                <c:pt idx="0">
                  <c:v>OK</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2014'!$L$138:$L$147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2014'!$N$138:$N$147</c:f>
              <c:numCache>
                <c:formatCode>0.00</c:formatCode>
                <c:ptCount val="10"/>
                <c:pt idx="0">
                  <c:v>0.87545454545454504</c:v>
                </c:pt>
                <c:pt idx="1">
                  <c:v>0.78500000000000003</c:v>
                </c:pt>
                <c:pt idx="2">
                  <c:v>0.7</c:v>
                </c:pt>
                <c:pt idx="3">
                  <c:v>0.93333333333333302</c:v>
                </c:pt>
                <c:pt idx="4">
                  <c:v>1.063333333333333</c:v>
                </c:pt>
                <c:pt idx="5">
                  <c:v>0.72</c:v>
                </c:pt>
                <c:pt idx="6">
                  <c:v>0.84375</c:v>
                </c:pt>
                <c:pt idx="7">
                  <c:v>0.51</c:v>
                </c:pt>
                <c:pt idx="8">
                  <c:v>0.73</c:v>
                </c:pt>
                <c:pt idx="9">
                  <c:v>0.41</c:v>
                </c:pt>
              </c:numCache>
            </c:numRef>
          </c:val>
        </c:ser>
        <c:ser>
          <c:idx val="2"/>
          <c:order val="2"/>
          <c:tx>
            <c:strRef>
              <c:f>'Kazalci 2014'!$O$137</c:f>
              <c:strCache>
                <c:ptCount val="1"/>
                <c:pt idx="0">
                  <c:v>Območje</c:v>
                </c:pt>
              </c:strCache>
            </c:strRef>
          </c:tx>
          <c:spPr>
            <a:solidFill>
              <a:schemeClr val="accent5"/>
            </a:solidFill>
            <a:ln>
              <a:noFill/>
            </a:ln>
            <a:effectLst/>
          </c:spPr>
          <c:invertIfNegative val="0"/>
          <c:dLbls>
            <c:dLbl>
              <c:idx val="0"/>
              <c:layout>
                <c:manualLayout>
                  <c:x val="4.1199622715266003E-3"/>
                  <c:y val="-8.080171796707230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106353819042473E-16"/>
                  <c:y val="-1.2120893979161678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5319584986792602E-2"/>
                      <c:h val="4.8424401495267638E-2"/>
                    </c:manualLayout>
                  </c15:layout>
                </c:ext>
              </c:extLst>
            </c:dLbl>
            <c:dLbl>
              <c:idx val="3"/>
              <c:layout>
                <c:manualLayout>
                  <c:x val="-8.2399245430532751E-3"/>
                  <c:y val="-8.080808080808080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1.61616161616161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1199622715266003E-3"/>
                  <c:y val="-8.08080808080800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7.5531769095212367E-17"/>
                  <c:y val="-1.4140777857313139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5319584986792602E-2"/>
                      <c:h val="4.43839974548636E-2"/>
                    </c:manualLayout>
                  </c15:layout>
                </c:ext>
              </c:extLst>
            </c:dLbl>
            <c:dLbl>
              <c:idx val="7"/>
              <c:layout>
                <c:manualLayout>
                  <c:x val="-2.0599811357633756E-3"/>
                  <c:y val="-1.212089397916169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1199622715265248E-3"/>
                  <c:y val="-8.0808080808080791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5319584986792602E-2"/>
                      <c:h val="4.8424401495267638E-2"/>
                    </c:manualLayout>
                  </c15:layout>
                </c:ext>
              </c:extLst>
            </c:dLbl>
            <c:dLbl>
              <c:idx val="9"/>
              <c:layout>
                <c:manualLayout>
                  <c:x val="8.2399245430532005E-3"/>
                  <c:y val="-2.6261353694424561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5319584986792602E-2"/>
                      <c:h val="4.43839974548636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2014'!$L$138:$L$147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2014'!$O$138:$O$147</c:f>
              <c:numCache>
                <c:formatCode>General</c:formatCode>
                <c:ptCount val="10"/>
                <c:pt idx="0">
                  <c:v>0.73</c:v>
                </c:pt>
                <c:pt idx="1">
                  <c:v>0.77</c:v>
                </c:pt>
                <c:pt idx="2">
                  <c:v>1.01</c:v>
                </c:pt>
                <c:pt idx="3">
                  <c:v>0.68</c:v>
                </c:pt>
                <c:pt idx="4">
                  <c:v>0.95</c:v>
                </c:pt>
                <c:pt idx="5">
                  <c:v>0.67</c:v>
                </c:pt>
                <c:pt idx="6">
                  <c:v>0.71</c:v>
                </c:pt>
                <c:pt idx="7">
                  <c:v>0.47</c:v>
                </c:pt>
                <c:pt idx="8">
                  <c:v>0.42</c:v>
                </c:pt>
                <c:pt idx="9">
                  <c:v>0.39</c:v>
                </c:pt>
              </c:numCache>
            </c:numRef>
          </c:val>
        </c:ser>
        <c:dLbls>
          <c:showLegendKey val="0"/>
          <c:showVal val="0"/>
          <c:showCatName val="0"/>
          <c:showSerName val="0"/>
          <c:showPercent val="0"/>
          <c:showBubbleSize val="0"/>
        </c:dLbls>
        <c:gapWidth val="182"/>
        <c:axId val="-1435343840"/>
        <c:axId val="-1435342752"/>
      </c:barChart>
      <c:catAx>
        <c:axId val="-1435343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435342752"/>
        <c:crosses val="autoZero"/>
        <c:auto val="1"/>
        <c:lblAlgn val="ctr"/>
        <c:lblOffset val="100"/>
        <c:noMultiLvlLbl val="0"/>
      </c:catAx>
      <c:valAx>
        <c:axId val="-1435342752"/>
        <c:scaling>
          <c:orientation val="minMax"/>
          <c:max val="1.5"/>
          <c:min val="0"/>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General" sourceLinked="1"/>
        <c:majorTickMark val="none"/>
        <c:minorTickMark val="none"/>
        <c:tickLblPos val="nextTo"/>
        <c:crossAx val="-1435343840"/>
        <c:crosses val="autoZero"/>
        <c:crossBetween val="between"/>
      </c:valAx>
      <c:spPr>
        <a:noFill/>
        <a:ln>
          <a:noFill/>
        </a:ln>
        <a:effectLst/>
      </c:spPr>
    </c:plotArea>
    <c:legend>
      <c:legendPos val="r"/>
      <c:layout>
        <c:manualLayout>
          <c:xMode val="edge"/>
          <c:yMode val="edge"/>
          <c:x val="0.86209982516793104"/>
          <c:y val="0.58358514276624496"/>
          <c:w val="0.10896305741414999"/>
          <c:h val="0.20454688618468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987337604144623"/>
          <c:y val="1.87845047131515E-2"/>
          <c:w val="0.61734893404086388"/>
          <c:h val="0.95580279268224533"/>
        </c:manualLayout>
      </c:layout>
      <c:barChart>
        <c:barDir val="bar"/>
        <c:grouping val="clustered"/>
        <c:varyColors val="0"/>
        <c:ser>
          <c:idx val="0"/>
          <c:order val="0"/>
          <c:tx>
            <c:strRef>
              <c:f>'Kazalci 2014'!$AO$62</c:f>
              <c:strCache>
                <c:ptCount val="1"/>
                <c:pt idx="0">
                  <c:v>OOK</c:v>
                </c:pt>
              </c:strCache>
            </c:strRef>
          </c:tx>
          <c:spPr>
            <a:solidFill>
              <a:srgbClr val="C00000"/>
            </a:solidFill>
            <a:ln>
              <a:noFill/>
            </a:ln>
            <a:effectLst/>
          </c:spPr>
          <c:invertIfNegative val="0"/>
          <c:dLbls>
            <c:dLbl>
              <c:idx val="1"/>
              <c:layout>
                <c:manualLayout>
                  <c:x val="-1.5106353819042473E-16"/>
                  <c:y val="9.854882331153015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9.8547530019885646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5319584986792602E-2"/>
                      <c:h val="3.2800462688018735E-2"/>
                    </c:manualLayout>
                  </c15:layout>
                </c:ext>
              </c:extLst>
            </c:dLbl>
            <c:dLbl>
              <c:idx val="3"/>
              <c:layout>
                <c:manualLayout>
                  <c:x val="-8.2399245430532005E-3"/>
                  <c:y val="8.2126606009564149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5319584986792602E-2"/>
                      <c:h val="3.6085423465069745E-2"/>
                    </c:manualLayout>
                  </c15:layout>
                </c:ext>
              </c:extLst>
            </c:dLbl>
            <c:dLbl>
              <c:idx val="4"/>
              <c:layout>
                <c:manualLayout>
                  <c:x val="-7.5531769095212367E-17"/>
                  <c:y val="6.569921554102070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0599811357633756E-3"/>
                  <c:y val="9.85488233115307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1.3139843108204022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5319584986792602E-2"/>
                      <c:h val="4.2655345019171759E-2"/>
                    </c:manualLayout>
                  </c15:layout>
                </c:ext>
              </c:extLst>
            </c:dLbl>
            <c:dLbl>
              <c:idx val="7"/>
              <c:layout>
                <c:manualLayout>
                  <c:x val="-6.1799434072899754E-3"/>
                  <c:y val="1.313984310820414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1.970976466230603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2014'!$AN$63:$AN$72</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2014'!$AO$63:$AO$72</c:f>
              <c:numCache>
                <c:formatCode>0.00</c:formatCode>
                <c:ptCount val="10"/>
                <c:pt idx="0">
                  <c:v>3.48</c:v>
                </c:pt>
                <c:pt idx="1">
                  <c:v>1.85</c:v>
                </c:pt>
                <c:pt idx="2">
                  <c:v>2.11</c:v>
                </c:pt>
                <c:pt idx="3">
                  <c:v>1.78</c:v>
                </c:pt>
                <c:pt idx="4">
                  <c:v>1.26</c:v>
                </c:pt>
                <c:pt idx="5">
                  <c:v>1.1499999999999999</c:v>
                </c:pt>
                <c:pt idx="6">
                  <c:v>2.77</c:v>
                </c:pt>
                <c:pt idx="7">
                  <c:v>1.3</c:v>
                </c:pt>
                <c:pt idx="8">
                  <c:v>2.66</c:v>
                </c:pt>
                <c:pt idx="9">
                  <c:v>2</c:v>
                </c:pt>
              </c:numCache>
            </c:numRef>
          </c:val>
        </c:ser>
        <c:ser>
          <c:idx val="1"/>
          <c:order val="1"/>
          <c:tx>
            <c:strRef>
              <c:f>'Kazalci 2014'!$AP$62</c:f>
              <c:strCache>
                <c:ptCount val="1"/>
                <c:pt idx="0">
                  <c:v>OK</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2014'!$AN$63:$AN$72</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2014'!$AP$63:$AP$72</c:f>
              <c:numCache>
                <c:formatCode>0.00</c:formatCode>
                <c:ptCount val="10"/>
                <c:pt idx="0">
                  <c:v>2.2036363636363641</c:v>
                </c:pt>
                <c:pt idx="1">
                  <c:v>1.7925</c:v>
                </c:pt>
                <c:pt idx="2">
                  <c:v>2.5550000000000002</c:v>
                </c:pt>
                <c:pt idx="3">
                  <c:v>1.8866666666666669</c:v>
                </c:pt>
                <c:pt idx="4">
                  <c:v>2.5933333333333342</c:v>
                </c:pt>
                <c:pt idx="5">
                  <c:v>2.09</c:v>
                </c:pt>
                <c:pt idx="6">
                  <c:v>2.7762500000000001</c:v>
                </c:pt>
                <c:pt idx="7">
                  <c:v>1.8733333333333331</c:v>
                </c:pt>
                <c:pt idx="8">
                  <c:v>1.21</c:v>
                </c:pt>
                <c:pt idx="9">
                  <c:v>1.84</c:v>
                </c:pt>
              </c:numCache>
            </c:numRef>
          </c:val>
        </c:ser>
        <c:ser>
          <c:idx val="2"/>
          <c:order val="2"/>
          <c:tx>
            <c:strRef>
              <c:f>'Kazalci 2014'!$AQ$62</c:f>
              <c:strCache>
                <c:ptCount val="1"/>
                <c:pt idx="0">
                  <c:v>Območje</c:v>
                </c:pt>
              </c:strCache>
            </c:strRef>
          </c:tx>
          <c:spPr>
            <a:solidFill>
              <a:schemeClr val="accent5"/>
            </a:solidFill>
            <a:ln>
              <a:noFill/>
            </a:ln>
            <a:effectLst/>
          </c:spPr>
          <c:invertIfNegative val="0"/>
          <c:dLbls>
            <c:dLbl>
              <c:idx val="1"/>
              <c:layout>
                <c:manualLayout>
                  <c:x val="-7.5531769095212367E-17"/>
                  <c:y val="-8.2124019426275136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5319584986792602E-2"/>
                      <c:h val="2.9515501910967735E-2"/>
                    </c:manualLayout>
                  </c15:layout>
                </c:ext>
              </c:extLst>
            </c:dLbl>
            <c:dLbl>
              <c:idx val="2"/>
              <c:layout>
                <c:manualLayout>
                  <c:x val="0"/>
                  <c:y val="-9.854882331153015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599811357633001E-3"/>
                  <c:y val="-3.2849607770510055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5319584986792602E-2"/>
                      <c:h val="3.6085423465069745E-2"/>
                    </c:manualLayout>
                  </c15:layout>
                </c:ext>
              </c:extLst>
            </c:dLbl>
            <c:dLbl>
              <c:idx val="4"/>
              <c:layout>
                <c:manualLayout>
                  <c:x val="4.1199622715266003E-3"/>
                  <c:y val="-6.569921554102011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0599811357633001E-3"/>
                  <c:y val="-1.3139843108204024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5319584986792602E-2"/>
                      <c:h val="2.6230541133916725E-2"/>
                    </c:manualLayout>
                  </c15:layout>
                </c:ext>
              </c:extLst>
            </c:dLbl>
            <c:dLbl>
              <c:idx val="6"/>
              <c:layout>
                <c:manualLayout>
                  <c:x val="-2.0599811357633001E-3"/>
                  <c:y val="-4.9274411655765085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5319584986792602E-2"/>
                      <c:h val="3.6085423465069745E-2"/>
                    </c:manualLayout>
                  </c15:layout>
                </c:ext>
              </c:extLst>
            </c:dLbl>
            <c:dLbl>
              <c:idx val="7"/>
              <c:layout>
                <c:manualLayout>
                  <c:x val="-6.1799434072899754E-3"/>
                  <c:y val="-3.2839261437353985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5319584986792602E-2"/>
                      <c:h val="5.2510227350324769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2014'!$AN$63:$AN$72</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2014'!$AQ$63:$AQ$72</c:f>
              <c:numCache>
                <c:formatCode>0.00</c:formatCode>
                <c:ptCount val="10"/>
                <c:pt idx="0">
                  <c:v>2.5299999999999998</c:v>
                </c:pt>
                <c:pt idx="1">
                  <c:v>1.86</c:v>
                </c:pt>
                <c:pt idx="2">
                  <c:v>2.4300000000000002</c:v>
                </c:pt>
                <c:pt idx="3">
                  <c:v>1.84</c:v>
                </c:pt>
                <c:pt idx="4">
                  <c:v>1.89</c:v>
                </c:pt>
                <c:pt idx="5">
                  <c:v>1.74</c:v>
                </c:pt>
                <c:pt idx="6">
                  <c:v>2.79</c:v>
                </c:pt>
                <c:pt idx="7">
                  <c:v>1.5</c:v>
                </c:pt>
                <c:pt idx="8">
                  <c:v>2.33</c:v>
                </c:pt>
                <c:pt idx="9">
                  <c:v>2.0499999999999998</c:v>
                </c:pt>
              </c:numCache>
            </c:numRef>
          </c:val>
        </c:ser>
        <c:dLbls>
          <c:showLegendKey val="0"/>
          <c:showVal val="0"/>
          <c:showCatName val="0"/>
          <c:showSerName val="0"/>
          <c:showPercent val="0"/>
          <c:showBubbleSize val="0"/>
        </c:dLbls>
        <c:gapWidth val="182"/>
        <c:axId val="-1435338944"/>
        <c:axId val="-1435344928"/>
      </c:barChart>
      <c:catAx>
        <c:axId val="-14353389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435344928"/>
        <c:crosses val="autoZero"/>
        <c:auto val="1"/>
        <c:lblAlgn val="ctr"/>
        <c:lblOffset val="100"/>
        <c:noMultiLvlLbl val="0"/>
      </c:catAx>
      <c:valAx>
        <c:axId val="-1435344928"/>
        <c:scaling>
          <c:orientation val="minMax"/>
          <c:max val="3.5"/>
          <c:min val="0"/>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0.00" sourceLinked="1"/>
        <c:majorTickMark val="out"/>
        <c:minorTickMark val="none"/>
        <c:tickLblPos val="nextTo"/>
        <c:crossAx val="-1435338944"/>
        <c:crosses val="autoZero"/>
        <c:crossBetween val="between"/>
      </c:valAx>
      <c:spPr>
        <a:noFill/>
        <a:ln>
          <a:noFill/>
        </a:ln>
        <a:effectLst/>
      </c:spPr>
    </c:plotArea>
    <c:legend>
      <c:legendPos val="r"/>
      <c:layout>
        <c:manualLayout>
          <c:xMode val="edge"/>
          <c:yMode val="edge"/>
          <c:x val="0.86826080009991735"/>
          <c:y val="0.74862988683180798"/>
          <c:w val="0.1008394828636333"/>
          <c:h val="0.166302303300687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684617858918251"/>
          <c:y val="4.0803992765153063E-2"/>
          <c:w val="0.66599865487898791"/>
          <c:h val="0.94385486788244721"/>
        </c:manualLayout>
      </c:layout>
      <c:barChart>
        <c:barDir val="bar"/>
        <c:grouping val="clustered"/>
        <c:varyColors val="0"/>
        <c:ser>
          <c:idx val="0"/>
          <c:order val="0"/>
          <c:tx>
            <c:strRef>
              <c:f>'Kazalci 2014'!$BO$75</c:f>
              <c:strCache>
                <c:ptCount val="1"/>
                <c:pt idx="0">
                  <c:v>OOK</c:v>
                </c:pt>
              </c:strCache>
            </c:strRef>
          </c:tx>
          <c:spPr>
            <a:solidFill>
              <a:srgbClr val="C00000"/>
            </a:solidFill>
            <a:ln>
              <a:noFill/>
            </a:ln>
            <a:effectLst/>
          </c:spPr>
          <c:invertIfNegative val="0"/>
          <c:dLbls>
            <c:dLbl>
              <c:idx val="2"/>
              <c:layout>
                <c:manualLayout>
                  <c:x val="-4.1263374044363003E-3"/>
                  <c:y val="1.38171977207512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18950610665445E-3"/>
                  <c:y val="1.03626943005181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129729036345534E-16"/>
                  <c:y val="6.908734853739200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0631687022181502E-3"/>
                  <c:y val="6.908462867012089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0631687022181502E-3"/>
                  <c:y val="2.07256605877633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1.727115716753022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2014'!$BN$76:$BN$85</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2014'!$BO$76:$BO$85</c:f>
              <c:numCache>
                <c:formatCode>0.00</c:formatCode>
                <c:ptCount val="10"/>
                <c:pt idx="0">
                  <c:v>21.76</c:v>
                </c:pt>
                <c:pt idx="1">
                  <c:v>17.93</c:v>
                </c:pt>
                <c:pt idx="2">
                  <c:v>12.13</c:v>
                </c:pt>
                <c:pt idx="3">
                  <c:v>13.83</c:v>
                </c:pt>
                <c:pt idx="4">
                  <c:v>12.39</c:v>
                </c:pt>
                <c:pt idx="5">
                  <c:v>6.51</c:v>
                </c:pt>
                <c:pt idx="6">
                  <c:v>13.52</c:v>
                </c:pt>
                <c:pt idx="7">
                  <c:v>9.2900000000000009</c:v>
                </c:pt>
                <c:pt idx="8">
                  <c:v>12.84</c:v>
                </c:pt>
                <c:pt idx="9">
                  <c:v>8.620000000000001</c:v>
                </c:pt>
              </c:numCache>
            </c:numRef>
          </c:val>
        </c:ser>
        <c:ser>
          <c:idx val="1"/>
          <c:order val="1"/>
          <c:tx>
            <c:strRef>
              <c:f>'Kazalci 2014'!$BP$75</c:f>
              <c:strCache>
                <c:ptCount val="1"/>
                <c:pt idx="0">
                  <c:v>OK</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2014'!$BN$76:$BN$85</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2014'!$BP$76:$BP$85</c:f>
              <c:numCache>
                <c:formatCode>0.00</c:formatCode>
                <c:ptCount val="10"/>
                <c:pt idx="0">
                  <c:v>10.41090909090909</c:v>
                </c:pt>
                <c:pt idx="1">
                  <c:v>8.5375000000000014</c:v>
                </c:pt>
                <c:pt idx="2">
                  <c:v>14.25</c:v>
                </c:pt>
                <c:pt idx="3">
                  <c:v>14.00333333333333</c:v>
                </c:pt>
                <c:pt idx="4">
                  <c:v>11.16</c:v>
                </c:pt>
                <c:pt idx="5">
                  <c:v>11.98</c:v>
                </c:pt>
                <c:pt idx="6">
                  <c:v>14.352499999999999</c:v>
                </c:pt>
                <c:pt idx="7">
                  <c:v>8.1033333333333335</c:v>
                </c:pt>
                <c:pt idx="8">
                  <c:v>7.37</c:v>
                </c:pt>
                <c:pt idx="9">
                  <c:v>6.76</c:v>
                </c:pt>
              </c:numCache>
            </c:numRef>
          </c:val>
        </c:ser>
        <c:ser>
          <c:idx val="2"/>
          <c:order val="2"/>
          <c:tx>
            <c:strRef>
              <c:f>'Kazalci 2014'!$BQ$75</c:f>
              <c:strCache>
                <c:ptCount val="1"/>
                <c:pt idx="0">
                  <c:v>Območje</c:v>
                </c:pt>
              </c:strCache>
            </c:strRef>
          </c:tx>
          <c:spPr>
            <a:solidFill>
              <a:schemeClr val="accent5"/>
            </a:solidFill>
            <a:ln>
              <a:noFill/>
            </a:ln>
            <a:effectLst/>
          </c:spPr>
          <c:invertIfNegative val="0"/>
          <c:dLbls>
            <c:dLbl>
              <c:idx val="2"/>
              <c:layout>
                <c:manualLayout>
                  <c:x val="-2.0631687022183015E-3"/>
                  <c:y val="-1.0362422313791057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5.4797760730914066E-2"/>
                      <c:h val="2.7582173989909288E-2"/>
                    </c:manualLayout>
                  </c15:layout>
                </c:ext>
              </c:extLst>
            </c:dLbl>
            <c:dLbl>
              <c:idx val="3"/>
              <c:layout>
                <c:manualLayout>
                  <c:x val="6.1895061066542991E-3"/>
                  <c:y val="-2.0725116614309157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5.4797760730914066E-2"/>
                      <c:h val="4.139909972393347E-2"/>
                    </c:manualLayout>
                  </c15:layout>
                </c:ext>
              </c:extLst>
            </c:dLbl>
            <c:dLbl>
              <c:idx val="4"/>
              <c:layout>
                <c:manualLayout>
                  <c:x val="0"/>
                  <c:y val="-1.38169257340241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1.036269430051807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0631687022181502E-3"/>
                  <c:y val="-6.908462867012089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1263374044363003E-3"/>
                  <c:y val="-1.727115716753022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2014'!$BN$76:$BN$85</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2014'!$BQ$76:$BQ$85</c:f>
              <c:numCache>
                <c:formatCode>0.00</c:formatCode>
                <c:ptCount val="10"/>
                <c:pt idx="0">
                  <c:v>12.41</c:v>
                </c:pt>
                <c:pt idx="1">
                  <c:v>11.7</c:v>
                </c:pt>
                <c:pt idx="2">
                  <c:v>13.82</c:v>
                </c:pt>
                <c:pt idx="3">
                  <c:v>14.31</c:v>
                </c:pt>
                <c:pt idx="4">
                  <c:v>11.93</c:v>
                </c:pt>
                <c:pt idx="5">
                  <c:v>10.18</c:v>
                </c:pt>
                <c:pt idx="6">
                  <c:v>13.78</c:v>
                </c:pt>
                <c:pt idx="7">
                  <c:v>8.6299999999999972</c:v>
                </c:pt>
                <c:pt idx="8">
                  <c:v>11.78</c:v>
                </c:pt>
                <c:pt idx="9">
                  <c:v>8.4499999999999993</c:v>
                </c:pt>
              </c:numCache>
            </c:numRef>
          </c:val>
        </c:ser>
        <c:dLbls>
          <c:showLegendKey val="0"/>
          <c:showVal val="0"/>
          <c:showCatName val="0"/>
          <c:showSerName val="0"/>
          <c:showPercent val="0"/>
          <c:showBubbleSize val="0"/>
        </c:dLbls>
        <c:gapWidth val="182"/>
        <c:axId val="-1435343296"/>
        <c:axId val="-1435333504"/>
      </c:barChart>
      <c:catAx>
        <c:axId val="-1435343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435333504"/>
        <c:crosses val="autoZero"/>
        <c:auto val="1"/>
        <c:lblAlgn val="ctr"/>
        <c:lblOffset val="100"/>
        <c:noMultiLvlLbl val="0"/>
      </c:catAx>
      <c:valAx>
        <c:axId val="-1435333504"/>
        <c:scaling>
          <c:orientation val="minMax"/>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0.00" sourceLinked="1"/>
        <c:majorTickMark val="none"/>
        <c:minorTickMark val="none"/>
        <c:tickLblPos val="nextTo"/>
        <c:crossAx val="-143534329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112073490813649"/>
          <c:y val="2.1849773871801859E-2"/>
          <c:w val="0.60767926509186398"/>
          <c:h val="0.96115349444997833"/>
        </c:manualLayout>
      </c:layout>
      <c:barChart>
        <c:barDir val="bar"/>
        <c:grouping val="clustered"/>
        <c:varyColors val="0"/>
        <c:ser>
          <c:idx val="0"/>
          <c:order val="0"/>
          <c:tx>
            <c:strRef>
              <c:f>'Kazalci 2014'!$AB$137</c:f>
              <c:strCache>
                <c:ptCount val="1"/>
                <c:pt idx="0">
                  <c:v>OOK</c:v>
                </c:pt>
              </c:strCache>
            </c:strRef>
          </c:tx>
          <c:spPr>
            <a:solidFill>
              <a:srgbClr val="C00000"/>
            </a:solidFill>
            <a:ln>
              <a:noFill/>
            </a:ln>
            <a:effectLst/>
          </c:spPr>
          <c:invertIfNegative val="0"/>
          <c:dLbls>
            <c:dLbl>
              <c:idx val="2"/>
              <c:layout>
                <c:manualLayout>
                  <c:x val="-6.6666666666665856E-3"/>
                  <c:y val="3.704389701796628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4444444444444444E-3"/>
                  <c:y val="7.40877940359332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1480540211327956E-17"/>
                  <c:y val="1.11131691053900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4444444444444444E-3"/>
                  <c:y val="1.11131691053898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3.704389701796765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2014'!$AA$138:$AA$147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2014'!$AB$138:$AB$147</c:f>
              <c:numCache>
                <c:formatCode>0.00</c:formatCode>
                <c:ptCount val="10"/>
                <c:pt idx="0">
                  <c:v>7.03</c:v>
                </c:pt>
                <c:pt idx="1">
                  <c:v>9.56</c:v>
                </c:pt>
                <c:pt idx="2">
                  <c:v>5.29</c:v>
                </c:pt>
                <c:pt idx="3">
                  <c:v>10.24</c:v>
                </c:pt>
                <c:pt idx="4">
                  <c:v>11.63</c:v>
                </c:pt>
                <c:pt idx="5">
                  <c:v>2.5</c:v>
                </c:pt>
                <c:pt idx="6">
                  <c:v>7.8</c:v>
                </c:pt>
                <c:pt idx="7">
                  <c:v>4.6199999999999992</c:v>
                </c:pt>
                <c:pt idx="8">
                  <c:v>2.86</c:v>
                </c:pt>
                <c:pt idx="9">
                  <c:v>3.22</c:v>
                </c:pt>
              </c:numCache>
            </c:numRef>
          </c:val>
        </c:ser>
        <c:ser>
          <c:idx val="1"/>
          <c:order val="1"/>
          <c:tx>
            <c:strRef>
              <c:f>'Kazalci 2014'!$AC$137</c:f>
              <c:strCache>
                <c:ptCount val="1"/>
                <c:pt idx="0">
                  <c:v>OK</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2014'!$AA$138:$AA$147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2014'!$AC$138:$AC$147</c:f>
              <c:numCache>
                <c:formatCode>0.00</c:formatCode>
                <c:ptCount val="10"/>
                <c:pt idx="0">
                  <c:v>4.5227272727272716</c:v>
                </c:pt>
                <c:pt idx="1">
                  <c:v>4.6762499999999996</c:v>
                </c:pt>
                <c:pt idx="2">
                  <c:v>5.8674999999999988</c:v>
                </c:pt>
                <c:pt idx="3">
                  <c:v>5.5133333333333328</c:v>
                </c:pt>
                <c:pt idx="4">
                  <c:v>4.2633333333333336</c:v>
                </c:pt>
                <c:pt idx="5">
                  <c:v>12.593999999999999</c:v>
                </c:pt>
                <c:pt idx="6">
                  <c:v>7.1249999999999991</c:v>
                </c:pt>
                <c:pt idx="7">
                  <c:v>2.6933333333333338</c:v>
                </c:pt>
                <c:pt idx="8">
                  <c:v>3.37</c:v>
                </c:pt>
                <c:pt idx="9">
                  <c:v>6.9249999999999989</c:v>
                </c:pt>
              </c:numCache>
            </c:numRef>
          </c:val>
        </c:ser>
        <c:ser>
          <c:idx val="2"/>
          <c:order val="2"/>
          <c:tx>
            <c:strRef>
              <c:f>'Kazalci 2014'!$AD$137</c:f>
              <c:strCache>
                <c:ptCount val="1"/>
                <c:pt idx="0">
                  <c:v>Območje</c:v>
                </c:pt>
              </c:strCache>
            </c:strRef>
          </c:tx>
          <c:spPr>
            <a:solidFill>
              <a:schemeClr val="accent5"/>
            </a:solidFill>
            <a:ln>
              <a:noFill/>
            </a:ln>
            <a:effectLst/>
          </c:spPr>
          <c:invertIfNegative val="0"/>
          <c:dLbls>
            <c:dLbl>
              <c:idx val="0"/>
              <c:layout>
                <c:manualLayout>
                  <c:x val="-2.2222222222222222E-3"/>
                  <c:y val="-7.408779403593249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222222222222222E-3"/>
                  <c:y val="-7.4089252457074676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8888888888888891E-2"/>
                      <c:h val="3.6988477014553579E-2"/>
                    </c:manualLayout>
                  </c15:layout>
                </c:ext>
              </c:extLst>
            </c:dLbl>
            <c:dLbl>
              <c:idx val="5"/>
              <c:layout>
                <c:manualLayout>
                  <c:x val="0"/>
                  <c:y val="-2.22263382107797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2222222222222222E-3"/>
                  <c:y val="-7.408779403593257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6.6666666666666671E-3"/>
                  <c:y val="-7.408779403593257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4444444444444444E-3"/>
                  <c:y val="-1.481755880718651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2014'!$AA$138:$AA$147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2014'!$AD$138:$AD$147</c:f>
              <c:numCache>
                <c:formatCode>0.00</c:formatCode>
                <c:ptCount val="10"/>
                <c:pt idx="0">
                  <c:v>4.6599999999999993</c:v>
                </c:pt>
                <c:pt idx="1">
                  <c:v>6.13</c:v>
                </c:pt>
                <c:pt idx="2">
                  <c:v>5.75</c:v>
                </c:pt>
                <c:pt idx="3">
                  <c:v>7.81</c:v>
                </c:pt>
                <c:pt idx="4">
                  <c:v>6.99</c:v>
                </c:pt>
                <c:pt idx="5">
                  <c:v>9.4700000000000006</c:v>
                </c:pt>
                <c:pt idx="6">
                  <c:v>7.52</c:v>
                </c:pt>
                <c:pt idx="7">
                  <c:v>3.65</c:v>
                </c:pt>
                <c:pt idx="8">
                  <c:v>2.96</c:v>
                </c:pt>
                <c:pt idx="9">
                  <c:v>3.86</c:v>
                </c:pt>
              </c:numCache>
            </c:numRef>
          </c:val>
        </c:ser>
        <c:dLbls>
          <c:showLegendKey val="0"/>
          <c:showVal val="0"/>
          <c:showCatName val="0"/>
          <c:showSerName val="0"/>
          <c:showPercent val="0"/>
          <c:showBubbleSize val="0"/>
        </c:dLbls>
        <c:gapWidth val="182"/>
        <c:axId val="-1435344384"/>
        <c:axId val="-1435339488"/>
      </c:barChart>
      <c:catAx>
        <c:axId val="-1435344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435339488"/>
        <c:crosses val="autoZero"/>
        <c:auto val="1"/>
        <c:lblAlgn val="ctr"/>
        <c:lblOffset val="100"/>
        <c:noMultiLvlLbl val="0"/>
      </c:catAx>
      <c:valAx>
        <c:axId val="-1435339488"/>
        <c:scaling>
          <c:orientation val="minMax"/>
          <c:max val="13"/>
          <c:min val="0"/>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0.00" sourceLinked="1"/>
        <c:majorTickMark val="none"/>
        <c:minorTickMark val="none"/>
        <c:tickLblPos val="nextTo"/>
        <c:crossAx val="-1435344384"/>
        <c:crosses val="autoZero"/>
        <c:crossBetween val="between"/>
      </c:valAx>
      <c:spPr>
        <a:solidFill>
          <a:sysClr val="window" lastClr="FFFFFF"/>
        </a:solidFill>
        <a:ln>
          <a:noFill/>
        </a:ln>
        <a:effectLst/>
      </c:spPr>
    </c:plotArea>
    <c:legend>
      <c:legendPos val="r"/>
      <c:layout>
        <c:manualLayout>
          <c:xMode val="edge"/>
          <c:yMode val="edge"/>
          <c:x val="0.83788521434820695"/>
          <c:y val="0.67294789207100203"/>
          <c:w val="0.10878145231846"/>
          <c:h val="0.187536041232482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95273134447699E-2"/>
          <c:y val="4.45155028400906E-2"/>
          <c:w val="0.96580431409658496"/>
          <c:h val="0.90533020534435005"/>
        </c:manualLayout>
      </c:layout>
      <c:barChart>
        <c:barDir val="bar"/>
        <c:grouping val="clustered"/>
        <c:varyColors val="0"/>
        <c:ser>
          <c:idx val="0"/>
          <c:order val="0"/>
          <c:tx>
            <c:strRef>
              <c:f>Člani!$B$76</c:f>
              <c:strCache>
                <c:ptCount val="1"/>
                <c:pt idx="0">
                  <c:v>OOK</c:v>
                </c:pt>
              </c:strCache>
            </c:strRef>
          </c:tx>
          <c:spPr>
            <a:solidFill>
              <a:srgbClr val="C00000"/>
            </a:solidFill>
          </c:spPr>
          <c:invertIfNegative val="0"/>
          <c:dLbls>
            <c:spPr>
              <a:noFill/>
              <a:ln>
                <a:noFill/>
              </a:ln>
              <a:effectLst/>
            </c:spPr>
            <c:txPr>
              <a:bodyPr/>
              <a:lstStyle/>
              <a:p>
                <a:pPr>
                  <a:defRPr sz="1000" b="1">
                    <a:solidFill>
                      <a:srgbClr val="C00000"/>
                    </a:solidFill>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Člani!$A$90:$A$99</c:f>
              <c:strCache>
                <c:ptCount val="10"/>
                <c:pt idx="0">
                  <c:v>Celje OOK / Celjsko OK</c:v>
                </c:pt>
                <c:pt idx="1">
                  <c:v>Novo mesto OOK / Dolenjsko OK</c:v>
                </c:pt>
                <c:pt idx="2">
                  <c:v>Kranj OOK / Gorenjsko OK</c:v>
                </c:pt>
                <c:pt idx="3">
                  <c:v>Nova Gorica OOK / Goriško OK</c:v>
                </c:pt>
                <c:pt idx="4">
                  <c:v>Ravne OOK / Koroško OK</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Člani!$B$77:$B$86</c:f>
              <c:numCache>
                <c:formatCode>#,##0</c:formatCode>
                <c:ptCount val="10"/>
                <c:pt idx="0">
                  <c:v>16103</c:v>
                </c:pt>
                <c:pt idx="1">
                  <c:v>16466</c:v>
                </c:pt>
                <c:pt idx="2">
                  <c:v>20048</c:v>
                </c:pt>
                <c:pt idx="3">
                  <c:v>16038</c:v>
                </c:pt>
                <c:pt idx="4">
                  <c:v>7801</c:v>
                </c:pt>
                <c:pt idx="5">
                  <c:v>10308</c:v>
                </c:pt>
                <c:pt idx="6">
                  <c:v>83444</c:v>
                </c:pt>
                <c:pt idx="7">
                  <c:v>13117</c:v>
                </c:pt>
                <c:pt idx="8">
                  <c:v>12787</c:v>
                </c:pt>
                <c:pt idx="9">
                  <c:v>36408</c:v>
                </c:pt>
              </c:numCache>
            </c:numRef>
          </c:val>
        </c:ser>
        <c:ser>
          <c:idx val="1"/>
          <c:order val="1"/>
          <c:tx>
            <c:strRef>
              <c:f>Člani!$C$76</c:f>
              <c:strCache>
                <c:ptCount val="1"/>
                <c:pt idx="0">
                  <c:v>OK</c:v>
                </c:pt>
              </c:strCache>
            </c:strRef>
          </c:tx>
          <c:spPr>
            <a:solidFill>
              <a:schemeClr val="accent6">
                <a:lumMod val="75000"/>
              </a:schemeClr>
            </a:solidFill>
          </c:spPr>
          <c:invertIfNegative val="0"/>
          <c:dLbls>
            <c:spPr>
              <a:noFill/>
              <a:ln>
                <a:noFill/>
              </a:ln>
              <a:effectLst/>
            </c:spPr>
            <c:txPr>
              <a:bodyPr/>
              <a:lstStyle/>
              <a:p>
                <a:pPr>
                  <a:defRPr sz="1000" b="1">
                    <a:solidFill>
                      <a:schemeClr val="accent3">
                        <a:lumMod val="75000"/>
                      </a:schemeClr>
                    </a:solidFill>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Člani!$A$90:$A$99</c:f>
              <c:strCache>
                <c:ptCount val="10"/>
                <c:pt idx="0">
                  <c:v>Celje OOK / Celjsko OK</c:v>
                </c:pt>
                <c:pt idx="1">
                  <c:v>Novo mesto OOK / Dolenjsko OK</c:v>
                </c:pt>
                <c:pt idx="2">
                  <c:v>Kranj OOK / Gorenjsko OK</c:v>
                </c:pt>
                <c:pt idx="3">
                  <c:v>Nova Gorica OOK / Goriško OK</c:v>
                </c:pt>
                <c:pt idx="4">
                  <c:v>Ravne OOK / Koroško OK</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Člani!$C$77:$C$86</c:f>
              <c:numCache>
                <c:formatCode>#,##0</c:formatCode>
                <c:ptCount val="10"/>
                <c:pt idx="0">
                  <c:v>56221</c:v>
                </c:pt>
                <c:pt idx="1">
                  <c:v>29185</c:v>
                </c:pt>
                <c:pt idx="2">
                  <c:v>28299</c:v>
                </c:pt>
                <c:pt idx="3">
                  <c:v>19077</c:v>
                </c:pt>
                <c:pt idx="4">
                  <c:v>11725</c:v>
                </c:pt>
                <c:pt idx="5">
                  <c:v>26950</c:v>
                </c:pt>
                <c:pt idx="6">
                  <c:v>64143</c:v>
                </c:pt>
                <c:pt idx="7">
                  <c:v>13784</c:v>
                </c:pt>
                <c:pt idx="8">
                  <c:v>2831</c:v>
                </c:pt>
                <c:pt idx="9">
                  <c:v>9889</c:v>
                </c:pt>
              </c:numCache>
            </c:numRef>
          </c:val>
        </c:ser>
        <c:dLbls>
          <c:showLegendKey val="0"/>
          <c:showVal val="0"/>
          <c:showCatName val="0"/>
          <c:showSerName val="0"/>
          <c:showPercent val="0"/>
          <c:showBubbleSize val="0"/>
        </c:dLbls>
        <c:gapWidth val="150"/>
        <c:axId val="-1613002416"/>
        <c:axId val="-1613004592"/>
      </c:barChart>
      <c:catAx>
        <c:axId val="-1613002416"/>
        <c:scaling>
          <c:orientation val="maxMin"/>
        </c:scaling>
        <c:delete val="1"/>
        <c:axPos val="l"/>
        <c:numFmt formatCode="General" sourceLinked="0"/>
        <c:majorTickMark val="out"/>
        <c:minorTickMark val="none"/>
        <c:tickLblPos val="nextTo"/>
        <c:crossAx val="-1613004592"/>
        <c:crosses val="autoZero"/>
        <c:auto val="1"/>
        <c:lblAlgn val="ctr"/>
        <c:lblOffset val="100"/>
        <c:noMultiLvlLbl val="0"/>
      </c:catAx>
      <c:valAx>
        <c:axId val="-1613004592"/>
        <c:scaling>
          <c:orientation val="minMax"/>
        </c:scaling>
        <c:delete val="1"/>
        <c:axPos val="t"/>
        <c:numFmt formatCode="#,##0" sourceLinked="1"/>
        <c:majorTickMark val="out"/>
        <c:minorTickMark val="none"/>
        <c:tickLblPos val="nextTo"/>
        <c:crossAx val="-1613002416"/>
        <c:crosses val="autoZero"/>
        <c:crossBetween val="between"/>
      </c:valAx>
      <c:spPr>
        <a:solidFill>
          <a:srgbClr val="4BACC6">
            <a:lumMod val="20000"/>
            <a:lumOff val="80000"/>
          </a:srgbClr>
        </a:solidFill>
      </c:spPr>
    </c:plotArea>
    <c:plotVisOnly val="1"/>
    <c:dispBlanksAs val="gap"/>
    <c:showDLblsOverMax val="0"/>
  </c:chart>
  <c:spPr>
    <a:ln>
      <a:noFill/>
    </a:ln>
  </c:sp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608528159698819"/>
          <c:y val="1.2393457488226041E-2"/>
          <c:w val="0.6387039636794507"/>
          <c:h val="0.97788472855394404"/>
        </c:manualLayout>
      </c:layout>
      <c:barChart>
        <c:barDir val="bar"/>
        <c:grouping val="clustered"/>
        <c:varyColors val="0"/>
        <c:ser>
          <c:idx val="0"/>
          <c:order val="0"/>
          <c:tx>
            <c:strRef>
              <c:f>'Kazalci 2014'!$AG$137</c:f>
              <c:strCache>
                <c:ptCount val="1"/>
                <c:pt idx="0">
                  <c:v>OOK</c:v>
                </c:pt>
              </c:strCache>
            </c:strRef>
          </c:tx>
          <c:spPr>
            <a:solidFill>
              <a:srgbClr val="C00000"/>
            </a:solidFill>
            <a:ln>
              <a:noFill/>
            </a:ln>
            <a:effectLst/>
          </c:spPr>
          <c:invertIfNegative val="0"/>
          <c:dLbls>
            <c:dLbl>
              <c:idx val="0"/>
              <c:layout>
                <c:manualLayout>
                  <c:x val="4.1199622715266003E-3"/>
                  <c:y val="7.363253653652260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1799434072898245E-3"/>
                  <c:y val="7.363253653652260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199622715266003E-3"/>
                  <c:y val="2.20900508528329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47265073073044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1199622715266003E-3"/>
                  <c:y val="1.84081341341306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7.5531769095212367E-17"/>
                  <c:y val="1.840842402600671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1199622715265248E-3"/>
                  <c:y val="2.208976096095678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2014'!$AF$138:$AF$147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2014'!$AG$138:$AG$147</c:f>
              <c:numCache>
                <c:formatCode>General</c:formatCode>
                <c:ptCount val="10"/>
                <c:pt idx="0">
                  <c:v>0.51</c:v>
                </c:pt>
                <c:pt idx="1">
                  <c:v>0.59</c:v>
                </c:pt>
                <c:pt idx="2">
                  <c:v>0.33</c:v>
                </c:pt>
                <c:pt idx="3">
                  <c:v>0.11</c:v>
                </c:pt>
                <c:pt idx="4">
                  <c:v>1.35</c:v>
                </c:pt>
                <c:pt idx="5">
                  <c:v>0.14000000000000001</c:v>
                </c:pt>
                <c:pt idx="6">
                  <c:v>0.21</c:v>
                </c:pt>
                <c:pt idx="7">
                  <c:v>0.24</c:v>
                </c:pt>
                <c:pt idx="8">
                  <c:v>0.12</c:v>
                </c:pt>
                <c:pt idx="9">
                  <c:v>0.36</c:v>
                </c:pt>
              </c:numCache>
            </c:numRef>
          </c:val>
        </c:ser>
        <c:ser>
          <c:idx val="1"/>
          <c:order val="1"/>
          <c:tx>
            <c:strRef>
              <c:f>'Kazalci 2014'!$AH$137</c:f>
              <c:strCache>
                <c:ptCount val="1"/>
                <c:pt idx="0">
                  <c:v>OK</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2014'!$AF$138:$AF$147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2014'!$AH$138:$AH$147</c:f>
              <c:numCache>
                <c:formatCode>0.00</c:formatCode>
                <c:ptCount val="10"/>
                <c:pt idx="0">
                  <c:v>0.48818181818181799</c:v>
                </c:pt>
                <c:pt idx="1">
                  <c:v>0.55000000000000004</c:v>
                </c:pt>
                <c:pt idx="2">
                  <c:v>0.61499999999999999</c:v>
                </c:pt>
                <c:pt idx="3">
                  <c:v>0.223333333333333</c:v>
                </c:pt>
                <c:pt idx="4">
                  <c:v>0.82666666666666699</c:v>
                </c:pt>
                <c:pt idx="5">
                  <c:v>0.87</c:v>
                </c:pt>
                <c:pt idx="6">
                  <c:v>0.64124999999999999</c:v>
                </c:pt>
                <c:pt idx="7">
                  <c:v>0.123333333333333</c:v>
                </c:pt>
                <c:pt idx="8">
                  <c:v>0.16</c:v>
                </c:pt>
                <c:pt idx="9">
                  <c:v>0.13500000000000001</c:v>
                </c:pt>
              </c:numCache>
            </c:numRef>
          </c:val>
        </c:ser>
        <c:ser>
          <c:idx val="2"/>
          <c:order val="2"/>
          <c:tx>
            <c:strRef>
              <c:f>'Kazalci 2014'!$AI$137</c:f>
              <c:strCache>
                <c:ptCount val="1"/>
                <c:pt idx="0">
                  <c:v>Območje</c:v>
                </c:pt>
              </c:strCache>
            </c:strRef>
          </c:tx>
          <c:spPr>
            <a:solidFill>
              <a:schemeClr val="accent5"/>
            </a:solidFill>
            <a:ln>
              <a:noFill/>
            </a:ln>
            <a:effectLst/>
          </c:spPr>
          <c:invertIfNegative val="0"/>
          <c:dLbls>
            <c:dLbl>
              <c:idx val="0"/>
              <c:layout>
                <c:manualLayout>
                  <c:x val="6.1799434072899E-3"/>
                  <c:y val="-1.47265073073045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10448804804783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84078442422544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599811357633001E-3"/>
                  <c:y val="-7.363253653652260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1199622715266003E-3"/>
                  <c:y val="-1.84081341341305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3.681626826825995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0599811357633001E-3"/>
                  <c:y val="-1.10448804804782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6.1799434072899E-3"/>
                  <c:y val="-1.472621741542825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2014'!$AF$138:$AF$147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2014'!$AI$138:$AI$147</c:f>
              <c:numCache>
                <c:formatCode>General</c:formatCode>
                <c:ptCount val="10"/>
                <c:pt idx="0">
                  <c:v>0.43</c:v>
                </c:pt>
                <c:pt idx="1">
                  <c:v>0.52</c:v>
                </c:pt>
                <c:pt idx="2">
                  <c:v>0.52</c:v>
                </c:pt>
                <c:pt idx="3">
                  <c:v>0.17</c:v>
                </c:pt>
                <c:pt idx="4">
                  <c:v>1.06</c:v>
                </c:pt>
                <c:pt idx="5">
                  <c:v>0.56000000000000005</c:v>
                </c:pt>
                <c:pt idx="6">
                  <c:v>0.37</c:v>
                </c:pt>
                <c:pt idx="7">
                  <c:v>0.18</c:v>
                </c:pt>
                <c:pt idx="8">
                  <c:v>0.13</c:v>
                </c:pt>
                <c:pt idx="9">
                  <c:v>0.31</c:v>
                </c:pt>
              </c:numCache>
            </c:numRef>
          </c:val>
        </c:ser>
        <c:dLbls>
          <c:showLegendKey val="0"/>
          <c:showVal val="0"/>
          <c:showCatName val="0"/>
          <c:showSerName val="0"/>
          <c:showPercent val="0"/>
          <c:showBubbleSize val="0"/>
        </c:dLbls>
        <c:gapWidth val="182"/>
        <c:axId val="-1435345472"/>
        <c:axId val="-1435340032"/>
      </c:barChart>
      <c:catAx>
        <c:axId val="-1435345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435340032"/>
        <c:crosses val="autoZero"/>
        <c:auto val="1"/>
        <c:lblAlgn val="ctr"/>
        <c:lblOffset val="100"/>
        <c:noMultiLvlLbl val="0"/>
      </c:catAx>
      <c:valAx>
        <c:axId val="-1435340032"/>
        <c:scaling>
          <c:orientation val="minMax"/>
          <c:max val="1.4"/>
          <c:min val="0"/>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General" sourceLinked="1"/>
        <c:majorTickMark val="none"/>
        <c:minorTickMark val="none"/>
        <c:tickLblPos val="nextTo"/>
        <c:crossAx val="-1435345472"/>
        <c:crosses val="autoZero"/>
        <c:crossBetween val="between"/>
      </c:valAx>
      <c:spPr>
        <a:noFill/>
        <a:ln>
          <a:noFill/>
        </a:ln>
        <a:effectLst/>
      </c:spPr>
    </c:plotArea>
    <c:legend>
      <c:legendPos val="r"/>
      <c:layout>
        <c:manualLayout>
          <c:xMode val="edge"/>
          <c:yMode val="edge"/>
          <c:x val="0.84651830040443599"/>
          <c:y val="0.65085401531300302"/>
          <c:w val="0.10896305741414999"/>
          <c:h val="0.174811306390568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06806649168859"/>
          <c:y val="2.219337789296064E-2"/>
          <c:w val="0.62386579177602797"/>
          <c:h val="0.96327761661371281"/>
        </c:manualLayout>
      </c:layout>
      <c:barChart>
        <c:barDir val="bar"/>
        <c:grouping val="clustered"/>
        <c:varyColors val="0"/>
        <c:ser>
          <c:idx val="0"/>
          <c:order val="0"/>
          <c:tx>
            <c:strRef>
              <c:f>'Kazalci 2014'!$AL$137</c:f>
              <c:strCache>
                <c:ptCount val="1"/>
                <c:pt idx="0">
                  <c:v>OOK</c:v>
                </c:pt>
              </c:strCache>
            </c:strRef>
          </c:tx>
          <c:spPr>
            <a:solidFill>
              <a:srgbClr val="C00000"/>
            </a:solidFill>
            <a:ln>
              <a:noFill/>
            </a:ln>
            <a:effectLst/>
          </c:spPr>
          <c:invertIfNegative val="0"/>
          <c:dLbls>
            <c:dLbl>
              <c:idx val="1"/>
              <c:layout>
                <c:manualLayout>
                  <c:x val="0"/>
                  <c:y val="7.797270955165691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6666666666667478E-3"/>
                  <c:y val="2.33918128654971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444444444444526E-3"/>
                  <c:y val="1.55945419103313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2222222222222222E-3"/>
                  <c:y val="2.1443109085048581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8888888888888891E-2"/>
                      <c:h val="4.2826664210833296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2014'!$AK$138:$AK$147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2014'!$AL$138:$AL$147</c:f>
              <c:numCache>
                <c:formatCode>General</c:formatCode>
                <c:ptCount val="10"/>
                <c:pt idx="0">
                  <c:v>0.06</c:v>
                </c:pt>
                <c:pt idx="1">
                  <c:v>0.05</c:v>
                </c:pt>
                <c:pt idx="2">
                  <c:v>0.11</c:v>
                </c:pt>
                <c:pt idx="3">
                  <c:v>0.05</c:v>
                </c:pt>
                <c:pt idx="4">
                  <c:v>0.24</c:v>
                </c:pt>
                <c:pt idx="5">
                  <c:v>7.0000000000000007E-2</c:v>
                </c:pt>
                <c:pt idx="6">
                  <c:v>7.0000000000000007E-2</c:v>
                </c:pt>
                <c:pt idx="7">
                  <c:v>0.04</c:v>
                </c:pt>
                <c:pt idx="8">
                  <c:v>0.03</c:v>
                </c:pt>
                <c:pt idx="9">
                  <c:v>0.04</c:v>
                </c:pt>
              </c:numCache>
            </c:numRef>
          </c:val>
        </c:ser>
        <c:ser>
          <c:idx val="1"/>
          <c:order val="1"/>
          <c:tx>
            <c:strRef>
              <c:f>'Kazalci 2014'!$AM$137</c:f>
              <c:strCache>
                <c:ptCount val="1"/>
                <c:pt idx="0">
                  <c:v>OK</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2014'!$AK$138:$AK$147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2014'!$AM$138:$AM$147</c:f>
              <c:numCache>
                <c:formatCode>0.00</c:formatCode>
                <c:ptCount val="10"/>
                <c:pt idx="0">
                  <c:v>3.4545454545454546E-2</c:v>
                </c:pt>
                <c:pt idx="1">
                  <c:v>5.6250000000000001E-2</c:v>
                </c:pt>
                <c:pt idx="2">
                  <c:v>8.7500000000000008E-2</c:v>
                </c:pt>
                <c:pt idx="3">
                  <c:v>0.02</c:v>
                </c:pt>
                <c:pt idx="4">
                  <c:v>4.3333333333333335E-2</c:v>
                </c:pt>
                <c:pt idx="5">
                  <c:v>6.0000000000000001E-3</c:v>
                </c:pt>
                <c:pt idx="6">
                  <c:v>5.7500000000000002E-2</c:v>
                </c:pt>
                <c:pt idx="7">
                  <c:v>2.3333333333333334E-2</c:v>
                </c:pt>
                <c:pt idx="8">
                  <c:v>0.11</c:v>
                </c:pt>
                <c:pt idx="9">
                  <c:v>0.03</c:v>
                </c:pt>
              </c:numCache>
            </c:numRef>
          </c:val>
        </c:ser>
        <c:ser>
          <c:idx val="2"/>
          <c:order val="2"/>
          <c:tx>
            <c:strRef>
              <c:f>'Kazalci 2014'!$AN$137</c:f>
              <c:strCache>
                <c:ptCount val="1"/>
                <c:pt idx="0">
                  <c:v>Območje</c:v>
                </c:pt>
              </c:strCache>
            </c:strRef>
          </c:tx>
          <c:spPr>
            <a:solidFill>
              <a:schemeClr val="accent5"/>
            </a:solidFill>
            <a:ln>
              <a:noFill/>
            </a:ln>
            <a:effectLst/>
          </c:spPr>
          <c:invertIfNegative val="0"/>
          <c:dLbls>
            <c:dLbl>
              <c:idx val="0"/>
              <c:layout>
                <c:manualLayout>
                  <c:x val="-2.2222222222222222E-3"/>
                  <c:y val="-1.16959064327485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222222222222222E-3"/>
                  <c:y val="-1.55945419103313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4444444444443629E-3"/>
                  <c:y val="-7.79727095516565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333333333333253E-2"/>
                  <c:y val="6.1395834292643249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2222222222222222E-3"/>
                  <c:y val="-1.94931773879142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6666666666667478E-3"/>
                  <c:y val="-7.797270955165691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5555555555555555E-2"/>
                  <c:y val="-1.3643689275682644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8888888888888891E-2"/>
                      <c:h val="2.7232122300501913E-2"/>
                    </c:manualLayout>
                  </c15:layout>
                </c:ext>
              </c:extLst>
            </c:dLbl>
            <c:dLbl>
              <c:idx val="9"/>
              <c:layout>
                <c:manualLayout>
                  <c:x val="1.3333333333333253E-2"/>
                  <c:y val="-3.898635477582845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2014'!$AK$138:$AK$147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2014'!$AN$138:$AN$147</c:f>
              <c:numCache>
                <c:formatCode>General</c:formatCode>
                <c:ptCount val="10"/>
                <c:pt idx="0">
                  <c:v>0.04</c:v>
                </c:pt>
                <c:pt idx="1">
                  <c:v>0.06</c:v>
                </c:pt>
                <c:pt idx="2">
                  <c:v>0.1</c:v>
                </c:pt>
                <c:pt idx="3">
                  <c:v>0.03</c:v>
                </c:pt>
                <c:pt idx="4">
                  <c:v>0.11</c:v>
                </c:pt>
                <c:pt idx="5">
                  <c:v>0.03</c:v>
                </c:pt>
                <c:pt idx="6">
                  <c:v>0.06</c:v>
                </c:pt>
                <c:pt idx="7">
                  <c:v>0.03</c:v>
                </c:pt>
                <c:pt idx="8">
                  <c:v>0.05</c:v>
                </c:pt>
                <c:pt idx="9">
                  <c:v>0.04</c:v>
                </c:pt>
              </c:numCache>
            </c:numRef>
          </c:val>
        </c:ser>
        <c:dLbls>
          <c:showLegendKey val="0"/>
          <c:showVal val="0"/>
          <c:showCatName val="0"/>
          <c:showSerName val="0"/>
          <c:showPercent val="0"/>
          <c:showBubbleSize val="0"/>
        </c:dLbls>
        <c:gapWidth val="182"/>
        <c:axId val="-1435336768"/>
        <c:axId val="-1435336224"/>
      </c:barChart>
      <c:catAx>
        <c:axId val="-1435336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435336224"/>
        <c:crosses val="autoZero"/>
        <c:auto val="1"/>
        <c:lblAlgn val="ctr"/>
        <c:lblOffset val="100"/>
        <c:noMultiLvlLbl val="0"/>
      </c:catAx>
      <c:valAx>
        <c:axId val="-1435336224"/>
        <c:scaling>
          <c:orientation val="minMax"/>
          <c:max val="0.25"/>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General" sourceLinked="1"/>
        <c:majorTickMark val="none"/>
        <c:minorTickMark val="none"/>
        <c:tickLblPos val="nextTo"/>
        <c:crossAx val="-1435336768"/>
        <c:crosses val="autoZero"/>
        <c:crossBetween val="between"/>
      </c:valAx>
      <c:spPr>
        <a:noFill/>
        <a:ln>
          <a:noFill/>
        </a:ln>
        <a:effectLst/>
      </c:spPr>
    </c:plotArea>
    <c:legend>
      <c:legendPos val="r"/>
      <c:layout>
        <c:manualLayout>
          <c:xMode val="edge"/>
          <c:yMode val="edge"/>
          <c:x val="0.84899632545931758"/>
          <c:y val="0.58844960169452498"/>
          <c:w val="0.10878145231846019"/>
          <c:h val="0.1973698024589031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94383202099699"/>
          <c:y val="2.1713035870516199E-2"/>
          <c:w val="0.62550061242344701"/>
          <c:h val="0.94182822980460779"/>
        </c:manualLayout>
      </c:layout>
      <c:barChart>
        <c:barDir val="bar"/>
        <c:grouping val="clustered"/>
        <c:varyColors val="0"/>
        <c:ser>
          <c:idx val="0"/>
          <c:order val="0"/>
          <c:tx>
            <c:strRef>
              <c:f>'Kazalci 2014'!$BJ$75</c:f>
              <c:strCache>
                <c:ptCount val="1"/>
                <c:pt idx="0">
                  <c:v>OOK</c:v>
                </c:pt>
              </c:strCache>
            </c:strRef>
          </c:tx>
          <c:spPr>
            <a:solidFill>
              <a:srgbClr val="C00000"/>
            </a:solidFill>
            <a:ln>
              <a:noFill/>
            </a:ln>
            <a:effectLst/>
          </c:spPr>
          <c:invertIfNegative val="0"/>
          <c:dLbls>
            <c:dLbl>
              <c:idx val="0"/>
              <c:layout>
                <c:manualLayout>
                  <c:x val="4.4444444444444444E-3"/>
                  <c:y val="1.111111111111111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4444444444444444E-3"/>
                  <c:y val="1.11111111111111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11111111111111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7.407407407407407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6.6666666666666671E-3"/>
                  <c:y val="7.40740740740754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2014'!$BI$76:$BI$85</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2014'!$BJ$76:$BJ$85</c:f>
              <c:numCache>
                <c:formatCode>0.00</c:formatCode>
                <c:ptCount val="10"/>
                <c:pt idx="0">
                  <c:v>1.02</c:v>
                </c:pt>
                <c:pt idx="1">
                  <c:v>1.32</c:v>
                </c:pt>
                <c:pt idx="2">
                  <c:v>1.92</c:v>
                </c:pt>
                <c:pt idx="3">
                  <c:v>1.35</c:v>
                </c:pt>
                <c:pt idx="4">
                  <c:v>2.11</c:v>
                </c:pt>
                <c:pt idx="5">
                  <c:v>2.84</c:v>
                </c:pt>
                <c:pt idx="6">
                  <c:v>1.79</c:v>
                </c:pt>
                <c:pt idx="7">
                  <c:v>1.74</c:v>
                </c:pt>
                <c:pt idx="8">
                  <c:v>1.3</c:v>
                </c:pt>
                <c:pt idx="9">
                  <c:v>2.35</c:v>
                </c:pt>
              </c:numCache>
            </c:numRef>
          </c:val>
        </c:ser>
        <c:ser>
          <c:idx val="1"/>
          <c:order val="1"/>
          <c:tx>
            <c:strRef>
              <c:f>'Kazalci 2014'!$BK$75</c:f>
              <c:strCache>
                <c:ptCount val="1"/>
                <c:pt idx="0">
                  <c:v>OK</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2014'!$BI$76:$BI$85</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2014'!$BK$76:$BK$85</c:f>
              <c:numCache>
                <c:formatCode>0.00</c:formatCode>
                <c:ptCount val="10"/>
                <c:pt idx="0">
                  <c:v>1.7509090909090901</c:v>
                </c:pt>
                <c:pt idx="1">
                  <c:v>2.2425000000000002</c:v>
                </c:pt>
                <c:pt idx="2">
                  <c:v>1.53</c:v>
                </c:pt>
                <c:pt idx="3">
                  <c:v>2.063333333333333</c:v>
                </c:pt>
                <c:pt idx="4">
                  <c:v>1.62</c:v>
                </c:pt>
                <c:pt idx="5">
                  <c:v>2.0840000000000001</c:v>
                </c:pt>
                <c:pt idx="6">
                  <c:v>1.45625</c:v>
                </c:pt>
                <c:pt idx="7">
                  <c:v>1.4133333333333331</c:v>
                </c:pt>
                <c:pt idx="8">
                  <c:v>2.68</c:v>
                </c:pt>
                <c:pt idx="9">
                  <c:v>2.5449999999999999</c:v>
                </c:pt>
              </c:numCache>
            </c:numRef>
          </c:val>
        </c:ser>
        <c:ser>
          <c:idx val="2"/>
          <c:order val="2"/>
          <c:tx>
            <c:strRef>
              <c:f>'Kazalci 2014'!$BL$75</c:f>
              <c:strCache>
                <c:ptCount val="1"/>
                <c:pt idx="0">
                  <c:v>Območje</c:v>
                </c:pt>
              </c:strCache>
            </c:strRef>
          </c:tx>
          <c:spPr>
            <a:solidFill>
              <a:schemeClr val="accent5"/>
            </a:solidFill>
            <a:ln>
              <a:noFill/>
            </a:ln>
            <a:effectLst/>
          </c:spPr>
          <c:invertIfNegative val="0"/>
          <c:dLbls>
            <c:dLbl>
              <c:idx val="0"/>
              <c:layout>
                <c:manualLayout>
                  <c:x val="6.6666666666665856E-3"/>
                  <c:y val="-7.407407407407415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4444444444444444E-3"/>
                  <c:y val="-1.11111111111111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777777777777778E-2"/>
                  <c:y val="-1.1110673665791743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8888888888888891E-2"/>
                      <c:h val="2.9574219889180516E-2"/>
                    </c:manualLayout>
                  </c15:layout>
                </c:ext>
              </c:extLst>
            </c:dLbl>
            <c:dLbl>
              <c:idx val="3"/>
              <c:layout>
                <c:manualLayout>
                  <c:x val="4.4444444444443629E-3"/>
                  <c:y val="-1.11111111111111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7.407407407407407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1.11111111111111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8888888888888073E-3"/>
                  <c:y val="-3.70341207349081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111111111111103E-2"/>
                  <c:y val="1.3580090035221325E-16"/>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8.1480540211327956E-17"/>
                  <c:y val="-2.22222222222220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2222222222222222E-3"/>
                  <c:y val="-1.481481481481467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'Kazalci 2014'!$BI$76:$BI$85</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2014'!$BL$76:$BL$85</c:f>
              <c:numCache>
                <c:formatCode>0.00</c:formatCode>
                <c:ptCount val="10"/>
                <c:pt idx="0">
                  <c:v>1.43</c:v>
                </c:pt>
                <c:pt idx="1">
                  <c:v>1.74</c:v>
                </c:pt>
                <c:pt idx="2">
                  <c:v>1.56</c:v>
                </c:pt>
                <c:pt idx="3">
                  <c:v>1.57</c:v>
                </c:pt>
                <c:pt idx="4">
                  <c:v>1.77</c:v>
                </c:pt>
                <c:pt idx="5">
                  <c:v>2.11</c:v>
                </c:pt>
                <c:pt idx="6">
                  <c:v>1.61</c:v>
                </c:pt>
                <c:pt idx="7">
                  <c:v>1.59</c:v>
                </c:pt>
                <c:pt idx="8">
                  <c:v>1.47</c:v>
                </c:pt>
                <c:pt idx="9">
                  <c:v>2.15</c:v>
                </c:pt>
              </c:numCache>
            </c:numRef>
          </c:val>
        </c:ser>
        <c:dLbls>
          <c:showLegendKey val="0"/>
          <c:showVal val="0"/>
          <c:showCatName val="0"/>
          <c:showSerName val="0"/>
          <c:showPercent val="0"/>
          <c:showBubbleSize val="0"/>
        </c:dLbls>
        <c:gapWidth val="182"/>
        <c:axId val="-1580913968"/>
        <c:axId val="-1580915600"/>
      </c:barChart>
      <c:catAx>
        <c:axId val="-1580913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580915600"/>
        <c:crosses val="autoZero"/>
        <c:auto val="1"/>
        <c:lblAlgn val="ctr"/>
        <c:lblOffset val="100"/>
        <c:noMultiLvlLbl val="0"/>
      </c:catAx>
      <c:valAx>
        <c:axId val="-1580915600"/>
        <c:scaling>
          <c:orientation val="minMax"/>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0.00" sourceLinked="1"/>
        <c:majorTickMark val="none"/>
        <c:minorTickMark val="none"/>
        <c:tickLblPos val="nextTo"/>
        <c:crossAx val="-1580913968"/>
        <c:crosses val="autoZero"/>
        <c:crossBetween val="between"/>
      </c:valAx>
      <c:spPr>
        <a:noFill/>
        <a:ln>
          <a:noFill/>
        </a:ln>
        <a:effectLst/>
      </c:spPr>
    </c:plotArea>
    <c:legend>
      <c:legendPos val="r"/>
      <c:layout>
        <c:manualLayout>
          <c:xMode val="edge"/>
          <c:yMode val="edge"/>
          <c:x val="0.87344076990376207"/>
          <c:y val="0.2136567512394284"/>
          <c:w val="0.10878145231846019"/>
          <c:h val="0.187501312335958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8247253734352"/>
          <c:y val="2.43608113259632E-2"/>
          <c:w val="0.63455277606159"/>
          <c:h val="0.96245214757170361"/>
        </c:manualLayout>
      </c:layout>
      <c:barChart>
        <c:barDir val="bar"/>
        <c:grouping val="clustered"/>
        <c:varyColors val="0"/>
        <c:ser>
          <c:idx val="0"/>
          <c:order val="0"/>
          <c:tx>
            <c:strRef>
              <c:f>'Kazalci 2014'!$BG$62</c:f>
              <c:strCache>
                <c:ptCount val="1"/>
                <c:pt idx="0">
                  <c:v>OOK</c:v>
                </c:pt>
              </c:strCache>
            </c:strRef>
          </c:tx>
          <c:spPr>
            <a:solidFill>
              <a:srgbClr val="C00000"/>
            </a:solidFill>
            <a:ln>
              <a:noFill/>
            </a:ln>
            <a:effectLst/>
          </c:spPr>
          <c:invertIfNegative val="0"/>
          <c:dLbls>
            <c:dLbl>
              <c:idx val="0"/>
              <c:layout>
                <c:manualLayout>
                  <c:x val="-2.2259321090706734E-3"/>
                  <c:y val="7.420065813976925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6695075052179414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8970506399554817E-2"/>
                      <c:h val="2.5913705694968429E-2"/>
                    </c:manualLayout>
                  </c15:layout>
                </c:ext>
              </c:extLst>
            </c:dLbl>
            <c:dLbl>
              <c:idx val="3"/>
              <c:layout>
                <c:manualLayout>
                  <c:x val="0"/>
                  <c:y val="7.419773696902312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6777963272119387E-3"/>
                  <c:y val="1.85494342422556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6777963272121018E-3"/>
                  <c:y val="1.11296605453533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4518642181413468E-3"/>
                  <c:y val="1.48395473938044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1129660545353366E-2"/>
                  <c:y val="2.596920793915785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2014'!$BF$63:$BF$72</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2014'!$BG$63:$BG$72</c:f>
              <c:numCache>
                <c:formatCode>General</c:formatCode>
                <c:ptCount val="10"/>
                <c:pt idx="0">
                  <c:v>4.42</c:v>
                </c:pt>
                <c:pt idx="1">
                  <c:v>5.0599999999999996</c:v>
                </c:pt>
                <c:pt idx="2">
                  <c:v>4.95</c:v>
                </c:pt>
                <c:pt idx="3">
                  <c:v>2.09</c:v>
                </c:pt>
                <c:pt idx="4">
                  <c:v>3.04</c:v>
                </c:pt>
                <c:pt idx="5">
                  <c:v>7.42</c:v>
                </c:pt>
                <c:pt idx="6">
                  <c:v>3.53</c:v>
                </c:pt>
                <c:pt idx="7">
                  <c:v>3.97</c:v>
                </c:pt>
                <c:pt idx="8">
                  <c:v>6.06</c:v>
                </c:pt>
                <c:pt idx="9">
                  <c:v>6.33</c:v>
                </c:pt>
              </c:numCache>
            </c:numRef>
          </c:val>
        </c:ser>
        <c:ser>
          <c:idx val="1"/>
          <c:order val="1"/>
          <c:tx>
            <c:strRef>
              <c:f>'Kazalci 2014'!$BH$62</c:f>
              <c:strCache>
                <c:ptCount val="1"/>
                <c:pt idx="0">
                  <c:v>OK</c:v>
                </c:pt>
              </c:strCache>
            </c:strRef>
          </c:tx>
          <c:spPr>
            <a:solidFill>
              <a:schemeClr val="accent6">
                <a:lumMod val="75000"/>
              </a:schemeClr>
            </a:solidFill>
            <a:ln>
              <a:noFill/>
            </a:ln>
            <a:effectLst/>
          </c:spPr>
          <c:invertIfNegative val="0"/>
          <c:dLbls>
            <c:dLbl>
              <c:idx val="2"/>
              <c:layout>
                <c:manualLayout>
                  <c:x val="1.1129660545353366E-2"/>
                  <c:y val="-1.8540670730015172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8970506399554817E-2"/>
                      <c:h val="4.8173026785675165E-2"/>
                    </c:manualLayout>
                  </c15:layout>
                </c:ext>
              </c:extLst>
            </c:dLbl>
            <c:dLbl>
              <c:idx val="5"/>
              <c:layout>
                <c:manualLayout>
                  <c:x val="1.1129660545353285E-2"/>
                  <c:y val="-7.419189462752882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7807456872565387E-2"/>
                  <c:y val="3.710178965525803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2014'!$BF$63:$BF$72</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2014'!$BH$63:$BH$72</c:f>
              <c:numCache>
                <c:formatCode>0.00</c:formatCode>
                <c:ptCount val="10"/>
                <c:pt idx="0">
                  <c:v>4.750909090909091</c:v>
                </c:pt>
                <c:pt idx="1">
                  <c:v>5.8712500000000007</c:v>
                </c:pt>
                <c:pt idx="2">
                  <c:v>3.8925000000000001</c:v>
                </c:pt>
                <c:pt idx="3">
                  <c:v>5.28</c:v>
                </c:pt>
                <c:pt idx="4" formatCode="General">
                  <c:v>4.7</c:v>
                </c:pt>
                <c:pt idx="5">
                  <c:v>4.3819999999999997</c:v>
                </c:pt>
                <c:pt idx="6">
                  <c:v>3.6312499999999996</c:v>
                </c:pt>
                <c:pt idx="7" formatCode="General">
                  <c:v>5.34</c:v>
                </c:pt>
                <c:pt idx="8" formatCode="General">
                  <c:v>5.87</c:v>
                </c:pt>
                <c:pt idx="9">
                  <c:v>2.7650000000000001</c:v>
                </c:pt>
              </c:numCache>
            </c:numRef>
          </c:val>
        </c:ser>
        <c:ser>
          <c:idx val="2"/>
          <c:order val="2"/>
          <c:tx>
            <c:strRef>
              <c:f>'Kazalci 2014'!$BI$62</c:f>
              <c:strCache>
                <c:ptCount val="1"/>
                <c:pt idx="0">
                  <c:v>Območje</c:v>
                </c:pt>
              </c:strCache>
            </c:strRef>
          </c:tx>
          <c:spPr>
            <a:solidFill>
              <a:schemeClr val="accent5"/>
            </a:solidFill>
            <a:ln>
              <a:noFill/>
            </a:ln>
            <a:effectLst/>
          </c:spPr>
          <c:invertIfNegative val="0"/>
          <c:dLbls>
            <c:dLbl>
              <c:idx val="0"/>
              <c:layout>
                <c:manualLayout>
                  <c:x val="7.790762381747275E-3"/>
                  <c:y val="-7.4191894627528825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9949916527545907E-2"/>
                      <c:h val="4.446313993722404E-2"/>
                    </c:manualLayout>
                  </c15:layout>
                </c:ext>
              </c:extLst>
            </c:dLbl>
            <c:dLbl>
              <c:idx val="1"/>
              <c:layout>
                <c:manualLayout>
                  <c:x val="0"/>
                  <c:y val="-1.48395473938044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259321090705919E-3"/>
                  <c:y val="-2.22590289736320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6777963272119387E-3"/>
                  <c:y val="-1.11296605453532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4518642181413468E-3"/>
                  <c:y val="-7.41977369690224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129660545353366E-2"/>
                  <c:y val="-2.9678802670534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9037284362826936E-3"/>
                  <c:y val="-1.85491421251809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2259321090706734E-3"/>
                  <c:y val="-3.70988684845112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335559265442404E-2"/>
                  <c:y val="-1.483925527672980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2014'!$BF$63:$BF$72</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2014'!$BI$63:$BI$72</c:f>
              <c:numCache>
                <c:formatCode>General</c:formatCode>
                <c:ptCount val="10"/>
                <c:pt idx="0">
                  <c:v>4.5999999999999996</c:v>
                </c:pt>
                <c:pt idx="1">
                  <c:v>5.43</c:v>
                </c:pt>
                <c:pt idx="2">
                  <c:v>4.0199999999999996</c:v>
                </c:pt>
                <c:pt idx="3">
                  <c:v>3.17</c:v>
                </c:pt>
                <c:pt idx="4">
                  <c:v>3.68</c:v>
                </c:pt>
                <c:pt idx="5">
                  <c:v>4.55</c:v>
                </c:pt>
                <c:pt idx="6">
                  <c:v>3.4</c:v>
                </c:pt>
                <c:pt idx="7">
                  <c:v>4.41</c:v>
                </c:pt>
                <c:pt idx="8">
                  <c:v>6.02</c:v>
                </c:pt>
                <c:pt idx="9">
                  <c:v>4.9800000000000004</c:v>
                </c:pt>
              </c:numCache>
            </c:numRef>
          </c:val>
        </c:ser>
        <c:dLbls>
          <c:showLegendKey val="0"/>
          <c:showVal val="0"/>
          <c:showCatName val="0"/>
          <c:showSerName val="0"/>
          <c:showPercent val="0"/>
          <c:showBubbleSize val="0"/>
        </c:dLbls>
        <c:gapWidth val="182"/>
        <c:axId val="-1580911792"/>
        <c:axId val="-1580912880"/>
      </c:barChart>
      <c:catAx>
        <c:axId val="-1580911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580912880"/>
        <c:crosses val="autoZero"/>
        <c:auto val="1"/>
        <c:lblAlgn val="ctr"/>
        <c:lblOffset val="100"/>
        <c:noMultiLvlLbl val="0"/>
      </c:catAx>
      <c:valAx>
        <c:axId val="-1580912880"/>
        <c:scaling>
          <c:orientation val="minMax"/>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General" sourceLinked="1"/>
        <c:majorTickMark val="none"/>
        <c:minorTickMark val="none"/>
        <c:tickLblPos val="nextTo"/>
        <c:crossAx val="-1580911792"/>
        <c:crosses val="autoZero"/>
        <c:crossBetween val="between"/>
      </c:valAx>
      <c:spPr>
        <a:noFill/>
        <a:ln>
          <a:noFill/>
        </a:ln>
        <a:effectLst/>
      </c:spPr>
    </c:plotArea>
    <c:legend>
      <c:legendPos val="r"/>
      <c:layout>
        <c:manualLayout>
          <c:xMode val="edge"/>
          <c:yMode val="edge"/>
          <c:x val="0.87322948571328418"/>
          <c:y val="0.25398732504012961"/>
          <c:w val="0.10896305741415044"/>
          <c:h val="0.187814336229674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678964630253201"/>
          <c:y val="1.4232632903135629E-2"/>
          <c:w val="0.61466060502836495"/>
          <c:h val="0.97334977635931608"/>
        </c:manualLayout>
      </c:layout>
      <c:barChart>
        <c:barDir val="bar"/>
        <c:grouping val="clustered"/>
        <c:varyColors val="0"/>
        <c:ser>
          <c:idx val="0"/>
          <c:order val="0"/>
          <c:tx>
            <c:strRef>
              <c:f>'Kazalci 2014'!$AO$75</c:f>
              <c:strCache>
                <c:ptCount val="1"/>
                <c:pt idx="0">
                  <c:v>OOK</c:v>
                </c:pt>
              </c:strCache>
            </c:strRef>
          </c:tx>
          <c:spPr>
            <a:solidFill>
              <a:srgbClr val="C00000"/>
            </a:solidFill>
            <a:ln>
              <a:noFill/>
            </a:ln>
            <a:effectLst/>
          </c:spPr>
          <c:invertIfNegative val="0"/>
          <c:dLbls>
            <c:dLbl>
              <c:idx val="0"/>
              <c:layout>
                <c:manualLayout>
                  <c:x val="-4.4370493621740731E-3"/>
                  <c:y val="3.698224852071005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1344965269212601E-17"/>
                  <c:y val="7.396449704142011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185246810870773E-3"/>
                  <c:y val="1.10946745562130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84911242603550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26899305384252E-16"/>
                  <c:y val="1.8491124260355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8740987243483092E-3"/>
                  <c:y val="1.10946745562130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1.8491124260355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8.8740987243483092E-3"/>
                  <c:y val="1.109467455621301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2014'!$AN$76:$AN$85</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2014'!$AO$76:$AO$85</c:f>
              <c:numCache>
                <c:formatCode>General</c:formatCode>
                <c:ptCount val="10"/>
                <c:pt idx="0">
                  <c:v>2.67</c:v>
                </c:pt>
                <c:pt idx="1">
                  <c:v>3.04</c:v>
                </c:pt>
                <c:pt idx="2">
                  <c:v>3.47</c:v>
                </c:pt>
                <c:pt idx="3">
                  <c:v>3.98</c:v>
                </c:pt>
                <c:pt idx="4">
                  <c:v>3.71</c:v>
                </c:pt>
                <c:pt idx="5">
                  <c:v>3.45</c:v>
                </c:pt>
                <c:pt idx="6">
                  <c:v>3.57</c:v>
                </c:pt>
                <c:pt idx="7">
                  <c:v>2.31</c:v>
                </c:pt>
                <c:pt idx="8">
                  <c:v>2.76</c:v>
                </c:pt>
                <c:pt idx="9">
                  <c:v>3.15</c:v>
                </c:pt>
              </c:numCache>
            </c:numRef>
          </c:val>
        </c:ser>
        <c:ser>
          <c:idx val="1"/>
          <c:order val="1"/>
          <c:tx>
            <c:strRef>
              <c:f>'Kazalci 2014'!$AP$75</c:f>
              <c:strCache>
                <c:ptCount val="1"/>
                <c:pt idx="0">
                  <c:v>OK</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2014'!$AN$76:$AN$85</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2014'!$AP$76:$AP$85</c:f>
              <c:numCache>
                <c:formatCode>0.00</c:formatCode>
                <c:ptCount val="10"/>
                <c:pt idx="0">
                  <c:v>2.9309090909090911</c:v>
                </c:pt>
                <c:pt idx="1">
                  <c:v>3.2875000000000001</c:v>
                </c:pt>
                <c:pt idx="2">
                  <c:v>3.7775000000000012</c:v>
                </c:pt>
                <c:pt idx="3">
                  <c:v>5.13</c:v>
                </c:pt>
                <c:pt idx="4">
                  <c:v>2.83</c:v>
                </c:pt>
                <c:pt idx="5">
                  <c:v>3.754</c:v>
                </c:pt>
                <c:pt idx="6">
                  <c:v>4.2524999999999986</c:v>
                </c:pt>
                <c:pt idx="7">
                  <c:v>2.63</c:v>
                </c:pt>
                <c:pt idx="8">
                  <c:v>3.62</c:v>
                </c:pt>
                <c:pt idx="9">
                  <c:v>2.665</c:v>
                </c:pt>
              </c:numCache>
            </c:numRef>
          </c:val>
        </c:ser>
        <c:ser>
          <c:idx val="2"/>
          <c:order val="2"/>
          <c:tx>
            <c:strRef>
              <c:f>'Kazalci 2014'!$AQ$75</c:f>
              <c:strCache>
                <c:ptCount val="1"/>
                <c:pt idx="0">
                  <c:v>Območje</c:v>
                </c:pt>
              </c:strCache>
            </c:strRef>
          </c:tx>
          <c:spPr>
            <a:solidFill>
              <a:schemeClr val="accent5"/>
            </a:solidFill>
            <a:ln>
              <a:noFill/>
            </a:ln>
            <a:effectLst/>
          </c:spPr>
          <c:invertIfNegative val="0"/>
          <c:dLbls>
            <c:dLbl>
              <c:idx val="0"/>
              <c:layout>
                <c:manualLayout>
                  <c:x val="-4.4370493621741546E-3"/>
                  <c:y val="-1.10943833574057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6555740432612314E-3"/>
                  <c:y val="-1.84905418627405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185246810870773E-3"/>
                  <c:y val="-1.84908330615477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4370493621741546E-3"/>
                  <c:y val="-7.39644970414194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4370493621741546E-3"/>
                  <c:y val="-3.698224852071005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6555740432612314E-3"/>
                  <c:y val="-1.1093946559194894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8807542983915694E-2"/>
                      <c:h val="2.9530471043190603E-2"/>
                    </c:manualLayout>
                  </c15:layout>
                </c:ext>
              </c:extLst>
            </c:dLbl>
            <c:dLbl>
              <c:idx val="6"/>
              <c:layout>
                <c:manualLayout>
                  <c:x val="0"/>
                  <c:y val="-1.10946745562130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2185246810870773E-3"/>
                  <c:y val="-7.3961585053347653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8807542983915694E-2"/>
                      <c:h val="2.9530471043190603E-2"/>
                    </c:manualLayout>
                  </c15:layout>
                </c:ext>
              </c:extLst>
            </c:dLbl>
            <c:dLbl>
              <c:idx val="8"/>
              <c:layout>
                <c:manualLayout>
                  <c:x val="2.2185246810870773E-3"/>
                  <c:y val="-3.698224852071005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2185246810869958E-3"/>
                  <c:y val="-3.698224852071005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'Kazalci 2014'!$AN$76:$AN$85</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2014'!$AQ$76:$AQ$85</c:f>
              <c:numCache>
                <c:formatCode>General</c:formatCode>
                <c:ptCount val="10"/>
                <c:pt idx="0">
                  <c:v>2.77</c:v>
                </c:pt>
                <c:pt idx="1">
                  <c:v>3.23</c:v>
                </c:pt>
                <c:pt idx="2">
                  <c:v>3.68</c:v>
                </c:pt>
                <c:pt idx="3">
                  <c:v>4.49</c:v>
                </c:pt>
                <c:pt idx="4">
                  <c:v>3.2</c:v>
                </c:pt>
                <c:pt idx="5">
                  <c:v>3.58</c:v>
                </c:pt>
                <c:pt idx="6">
                  <c:v>3.75</c:v>
                </c:pt>
                <c:pt idx="7">
                  <c:v>2.48</c:v>
                </c:pt>
                <c:pt idx="8">
                  <c:v>2.92</c:v>
                </c:pt>
                <c:pt idx="9">
                  <c:v>3.02</c:v>
                </c:pt>
              </c:numCache>
            </c:numRef>
          </c:val>
        </c:ser>
        <c:dLbls>
          <c:showLegendKey val="0"/>
          <c:showVal val="0"/>
          <c:showCatName val="0"/>
          <c:showSerName val="0"/>
          <c:showPercent val="0"/>
          <c:showBubbleSize val="0"/>
        </c:dLbls>
        <c:gapWidth val="182"/>
        <c:axId val="-1580904176"/>
        <c:axId val="-1580912336"/>
      </c:barChart>
      <c:catAx>
        <c:axId val="-1580904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580912336"/>
        <c:crosses val="autoZero"/>
        <c:auto val="1"/>
        <c:lblAlgn val="ctr"/>
        <c:lblOffset val="100"/>
        <c:noMultiLvlLbl val="0"/>
      </c:catAx>
      <c:valAx>
        <c:axId val="-1580912336"/>
        <c:scaling>
          <c:orientation val="minMax"/>
          <c:max val="5.2"/>
          <c:min val="0"/>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General" sourceLinked="1"/>
        <c:majorTickMark val="none"/>
        <c:minorTickMark val="none"/>
        <c:tickLblPos val="nextTo"/>
        <c:crossAx val="-1580904176"/>
        <c:crosses val="autoZero"/>
        <c:crossBetween val="between"/>
      </c:valAx>
      <c:spPr>
        <a:noFill/>
        <a:ln>
          <a:noFill/>
        </a:ln>
        <a:effectLst/>
      </c:spPr>
    </c:plotArea>
    <c:legend>
      <c:legendPos val="r"/>
      <c:layout>
        <c:manualLayout>
          <c:xMode val="edge"/>
          <c:yMode val="edge"/>
          <c:x val="0.86477725226110502"/>
          <c:y val="0.70594424125238797"/>
          <c:w val="0.10860045156585001"/>
          <c:h val="0.187223943530726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475205599300102"/>
          <c:y val="2.3977836103820357E-2"/>
          <c:w val="0.59546631671041095"/>
          <c:h val="0.95249372995042292"/>
        </c:manualLayout>
      </c:layout>
      <c:barChart>
        <c:barDir val="bar"/>
        <c:grouping val="clustered"/>
        <c:varyColors val="0"/>
        <c:ser>
          <c:idx val="0"/>
          <c:order val="0"/>
          <c:tx>
            <c:strRef>
              <c:f>'Kazalci 2014'!$AO$109</c:f>
              <c:strCache>
                <c:ptCount val="1"/>
                <c:pt idx="0">
                  <c:v>OOK</c:v>
                </c:pt>
              </c:strCache>
            </c:strRef>
          </c:tx>
          <c:spPr>
            <a:solidFill>
              <a:srgbClr val="C00000"/>
            </a:solidFill>
            <a:ln>
              <a:noFill/>
            </a:ln>
            <a:effectLst/>
          </c:spPr>
          <c:invertIfNegative val="0"/>
          <c:dLbls>
            <c:dLbl>
              <c:idx val="6"/>
              <c:layout>
                <c:manualLayout>
                  <c:x val="2.2222222222222222E-3"/>
                  <c:y val="9.2598425196851065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8888888888888891E-2"/>
                      <c:h val="4.0685331000291633E-2"/>
                    </c:manualLayout>
                  </c15:layout>
                </c:ext>
              </c:extLst>
            </c:dLbl>
            <c:dLbl>
              <c:idx val="8"/>
              <c:layout>
                <c:manualLayout>
                  <c:x val="-2.2222222222222222E-3"/>
                  <c:y val="2.0371536891221932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4.8888888888888891E-2"/>
                      <c:h val="3.3277923592884222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2014'!$AN$110:$AN$119</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2014'!$AO$110:$AO$119</c:f>
              <c:numCache>
                <c:formatCode>General</c:formatCode>
                <c:ptCount val="10"/>
                <c:pt idx="0">
                  <c:v>10.52</c:v>
                </c:pt>
                <c:pt idx="1">
                  <c:v>8.98</c:v>
                </c:pt>
                <c:pt idx="2">
                  <c:v>5.22</c:v>
                </c:pt>
                <c:pt idx="3">
                  <c:v>6.68</c:v>
                </c:pt>
                <c:pt idx="4">
                  <c:v>18.79</c:v>
                </c:pt>
                <c:pt idx="5">
                  <c:v>19.920000000000002</c:v>
                </c:pt>
                <c:pt idx="6">
                  <c:v>4.08</c:v>
                </c:pt>
                <c:pt idx="7">
                  <c:v>6.67</c:v>
                </c:pt>
                <c:pt idx="8">
                  <c:v>5.07</c:v>
                </c:pt>
                <c:pt idx="9">
                  <c:v>4.6899999999999986</c:v>
                </c:pt>
              </c:numCache>
            </c:numRef>
          </c:val>
        </c:ser>
        <c:ser>
          <c:idx val="1"/>
          <c:order val="1"/>
          <c:tx>
            <c:strRef>
              <c:f>'Kazalci 2014'!$AP$109</c:f>
              <c:strCache>
                <c:ptCount val="1"/>
                <c:pt idx="0">
                  <c:v>OK</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2014'!$AN$110:$AN$119</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2014'!$AP$110:$AP$119</c:f>
              <c:numCache>
                <c:formatCode>0.00</c:formatCode>
                <c:ptCount val="10"/>
                <c:pt idx="0">
                  <c:v>1.74</c:v>
                </c:pt>
                <c:pt idx="1">
                  <c:v>3.0424999999999991</c:v>
                </c:pt>
                <c:pt idx="2">
                  <c:v>0.92</c:v>
                </c:pt>
                <c:pt idx="3">
                  <c:v>2.3033333333333328</c:v>
                </c:pt>
                <c:pt idx="4">
                  <c:v>0.176666666666667</c:v>
                </c:pt>
                <c:pt idx="5">
                  <c:v>2.63</c:v>
                </c:pt>
                <c:pt idx="6">
                  <c:v>2.92</c:v>
                </c:pt>
                <c:pt idx="7">
                  <c:v>1.1733333333333329</c:v>
                </c:pt>
                <c:pt idx="8">
                  <c:v>8.51</c:v>
                </c:pt>
                <c:pt idx="9">
                  <c:v>0.17</c:v>
                </c:pt>
              </c:numCache>
            </c:numRef>
          </c:val>
        </c:ser>
        <c:ser>
          <c:idx val="2"/>
          <c:order val="2"/>
          <c:tx>
            <c:strRef>
              <c:f>'Kazalci 2014'!$AQ$109</c:f>
              <c:strCache>
                <c:ptCount val="1"/>
                <c:pt idx="0">
                  <c:v>Območje</c:v>
                </c:pt>
              </c:strCache>
            </c:strRef>
          </c:tx>
          <c:spPr>
            <a:solidFill>
              <a:schemeClr val="accent5"/>
            </a:solidFill>
            <a:ln>
              <a:noFill/>
            </a:ln>
            <a:effectLst/>
          </c:spPr>
          <c:invertIfNegative val="0"/>
          <c:dLbls>
            <c:dLbl>
              <c:idx val="1"/>
              <c:layout>
                <c:manualLayout>
                  <c:x val="0"/>
                  <c:y val="-1.11111111111111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2222222222222222E-3"/>
                  <c:y val="-1.11108194808982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8.8888888888888073E-3"/>
                  <c:y val="-1.481481481481481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2014'!$AN$110:$AN$119</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2014'!$AQ$110:$AQ$119</c:f>
              <c:numCache>
                <c:formatCode>General</c:formatCode>
                <c:ptCount val="10"/>
                <c:pt idx="0">
                  <c:v>3.67</c:v>
                </c:pt>
                <c:pt idx="1">
                  <c:v>4.2300000000000004</c:v>
                </c:pt>
                <c:pt idx="2">
                  <c:v>2.34</c:v>
                </c:pt>
                <c:pt idx="3">
                  <c:v>4.2300000000000004</c:v>
                </c:pt>
                <c:pt idx="4">
                  <c:v>7.74</c:v>
                </c:pt>
                <c:pt idx="5">
                  <c:v>8.67</c:v>
                </c:pt>
                <c:pt idx="6">
                  <c:v>3.7</c:v>
                </c:pt>
                <c:pt idx="7">
                  <c:v>3.67</c:v>
                </c:pt>
                <c:pt idx="8">
                  <c:v>5.9</c:v>
                </c:pt>
                <c:pt idx="9">
                  <c:v>3.78</c:v>
                </c:pt>
              </c:numCache>
            </c:numRef>
          </c:val>
        </c:ser>
        <c:dLbls>
          <c:showLegendKey val="0"/>
          <c:showVal val="0"/>
          <c:showCatName val="0"/>
          <c:showSerName val="0"/>
          <c:showPercent val="0"/>
          <c:showBubbleSize val="0"/>
        </c:dLbls>
        <c:gapWidth val="182"/>
        <c:axId val="-1580906352"/>
        <c:axId val="-1580910704"/>
      </c:barChart>
      <c:catAx>
        <c:axId val="-15809063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580910704"/>
        <c:crosses val="autoZero"/>
        <c:auto val="1"/>
        <c:lblAlgn val="ctr"/>
        <c:lblOffset val="100"/>
        <c:noMultiLvlLbl val="0"/>
      </c:catAx>
      <c:valAx>
        <c:axId val="-1580910704"/>
        <c:scaling>
          <c:orientation val="minMax"/>
          <c:max val="20"/>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General" sourceLinked="1"/>
        <c:majorTickMark val="none"/>
        <c:minorTickMark val="none"/>
        <c:tickLblPos val="nextTo"/>
        <c:crossAx val="-1580906352"/>
        <c:crosses val="autoZero"/>
        <c:crossBetween val="between"/>
      </c:valAx>
      <c:spPr>
        <a:noFill/>
        <a:ln>
          <a:noFill/>
        </a:ln>
        <a:effectLst/>
      </c:spPr>
    </c:plotArea>
    <c:legend>
      <c:legendPos val="r"/>
      <c:layout>
        <c:manualLayout>
          <c:xMode val="edge"/>
          <c:yMode val="edge"/>
          <c:x val="0.82899632545931756"/>
          <c:y val="0.65439749198016917"/>
          <c:w val="0.10878145231846019"/>
          <c:h val="0.187501312335958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DELAVCI!$C$110</c:f>
              <c:strCache>
                <c:ptCount val="1"/>
                <c:pt idx="0">
                  <c:v>OOK</c:v>
                </c:pt>
              </c:strCache>
            </c:strRef>
          </c:tx>
          <c:spPr>
            <a:solidFill>
              <a:srgbClr val="C00000"/>
            </a:solidFill>
            <a:ln>
              <a:noFill/>
            </a:ln>
            <a:effectLst/>
          </c:spPr>
          <c:invertIfNegative val="0"/>
          <c:dLbls>
            <c:dLbl>
              <c:idx val="4"/>
              <c:layout>
                <c:manualLayout>
                  <c:x val="-9.5002708793355002E-17"/>
                  <c:y val="2.58899676375404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9.5002708793355002E-17"/>
                  <c:y val="3.88349514563106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9000541758671E-16"/>
                  <c:y val="2.588996763754039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DELAVCI!$B$111:$B$120</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DELAVCI!$C$111:$C$120</c:f>
              <c:numCache>
                <c:formatCode>@</c:formatCode>
                <c:ptCount val="10"/>
                <c:pt idx="0">
                  <c:v>37.75</c:v>
                </c:pt>
                <c:pt idx="1">
                  <c:v>32.5</c:v>
                </c:pt>
                <c:pt idx="2" formatCode="#,##0">
                  <c:v>35</c:v>
                </c:pt>
                <c:pt idx="3" formatCode="#,##0">
                  <c:v>33</c:v>
                </c:pt>
                <c:pt idx="4" formatCode="#,##0">
                  <c:v>15</c:v>
                </c:pt>
                <c:pt idx="5" formatCode="#,##0">
                  <c:v>24</c:v>
                </c:pt>
                <c:pt idx="6" formatCode="#,##0">
                  <c:v>188</c:v>
                </c:pt>
                <c:pt idx="7" formatCode="#,##0">
                  <c:v>19</c:v>
                </c:pt>
                <c:pt idx="8" formatCode="#,##0">
                  <c:v>22</c:v>
                </c:pt>
                <c:pt idx="9" formatCode="#,##0">
                  <c:v>77</c:v>
                </c:pt>
              </c:numCache>
            </c:numRef>
          </c:val>
        </c:ser>
        <c:ser>
          <c:idx val="1"/>
          <c:order val="1"/>
          <c:tx>
            <c:strRef>
              <c:f>DELAVCI!$D$110</c:f>
              <c:strCache>
                <c:ptCount val="1"/>
                <c:pt idx="0">
                  <c:v>OK</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DELAVCI!$B$111:$B$120</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DELAVCI!$D$111:$D$120</c:f>
              <c:numCache>
                <c:formatCode>@</c:formatCode>
                <c:ptCount val="10"/>
                <c:pt idx="0">
                  <c:v>93.53</c:v>
                </c:pt>
                <c:pt idx="1">
                  <c:v>67.400000000000006</c:v>
                </c:pt>
                <c:pt idx="2">
                  <c:v>54.5</c:v>
                </c:pt>
                <c:pt idx="3">
                  <c:v>29.5</c:v>
                </c:pt>
                <c:pt idx="4">
                  <c:v>16.399999999999999</c:v>
                </c:pt>
                <c:pt idx="5">
                  <c:v>45</c:v>
                </c:pt>
                <c:pt idx="6">
                  <c:v>99.5</c:v>
                </c:pt>
                <c:pt idx="7">
                  <c:v>20</c:v>
                </c:pt>
                <c:pt idx="8">
                  <c:v>5.8000000000000007</c:v>
                </c:pt>
                <c:pt idx="9">
                  <c:v>15</c:v>
                </c:pt>
              </c:numCache>
            </c:numRef>
          </c:val>
        </c:ser>
        <c:dLbls>
          <c:showLegendKey val="0"/>
          <c:showVal val="0"/>
          <c:showCatName val="0"/>
          <c:showSerName val="0"/>
          <c:showPercent val="0"/>
          <c:showBubbleSize val="0"/>
        </c:dLbls>
        <c:gapWidth val="150"/>
        <c:overlap val="100"/>
        <c:axId val="-1580901456"/>
        <c:axId val="-1580905264"/>
      </c:barChart>
      <c:lineChart>
        <c:grouping val="standard"/>
        <c:varyColors val="0"/>
        <c:ser>
          <c:idx val="2"/>
          <c:order val="2"/>
          <c:tx>
            <c:strRef>
              <c:f>DELAVCI!$E$110</c:f>
              <c:strCache>
                <c:ptCount val="1"/>
                <c:pt idx="0">
                  <c:v>Območje</c:v>
                </c:pt>
              </c:strCache>
            </c:strRef>
          </c:tx>
          <c:spPr>
            <a:ln w="28575" cap="rnd">
              <a:solidFill>
                <a:schemeClr val="accent5"/>
              </a:solidFill>
              <a:round/>
            </a:ln>
            <a:effectLst/>
          </c:spPr>
          <c:marker>
            <c:symbol val="none"/>
          </c:marker>
          <c:dLbls>
            <c:dLbl>
              <c:idx val="5"/>
              <c:layout>
                <c:manualLayout>
                  <c:x val="-4.4652198107957709E-2"/>
                  <c:y val="-5.00186086563090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7941012799109628E-2"/>
                  <c:y val="-5.00186086563090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DELAVCI!$B$111:$B$120</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DELAVCI!$E$111:$E$120</c:f>
              <c:numCache>
                <c:formatCode>@</c:formatCode>
                <c:ptCount val="10"/>
                <c:pt idx="0">
                  <c:v>131.28</c:v>
                </c:pt>
                <c:pt idx="1">
                  <c:v>99.9</c:v>
                </c:pt>
                <c:pt idx="2">
                  <c:v>89.5</c:v>
                </c:pt>
                <c:pt idx="3">
                  <c:v>62.5</c:v>
                </c:pt>
                <c:pt idx="4">
                  <c:v>31.4</c:v>
                </c:pt>
                <c:pt idx="5" formatCode="#,##0">
                  <c:v>69</c:v>
                </c:pt>
                <c:pt idx="6">
                  <c:v>287.5</c:v>
                </c:pt>
                <c:pt idx="7" formatCode="#,##0">
                  <c:v>39</c:v>
                </c:pt>
                <c:pt idx="8">
                  <c:v>27.8</c:v>
                </c:pt>
                <c:pt idx="9" formatCode="#,##0">
                  <c:v>92</c:v>
                </c:pt>
              </c:numCache>
            </c:numRef>
          </c:val>
          <c:smooth val="0"/>
        </c:ser>
        <c:dLbls>
          <c:showLegendKey val="0"/>
          <c:showVal val="0"/>
          <c:showCatName val="0"/>
          <c:showSerName val="0"/>
          <c:showPercent val="0"/>
          <c:showBubbleSize val="0"/>
        </c:dLbls>
        <c:marker val="1"/>
        <c:smooth val="0"/>
        <c:axId val="-1580901456"/>
        <c:axId val="-1580905264"/>
      </c:lineChart>
      <c:catAx>
        <c:axId val="-158090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580905264"/>
        <c:crosses val="autoZero"/>
        <c:auto val="1"/>
        <c:lblAlgn val="ctr"/>
        <c:lblOffset val="100"/>
        <c:noMultiLvlLbl val="0"/>
      </c:catAx>
      <c:valAx>
        <c:axId val="-1580905264"/>
        <c:scaling>
          <c:orientation val="minMax"/>
        </c:scaling>
        <c:delete val="1"/>
        <c:axPos val="l"/>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 sourceLinked="1"/>
        <c:majorTickMark val="out"/>
        <c:minorTickMark val="none"/>
        <c:tickLblPos val="nextTo"/>
        <c:crossAx val="-1580901456"/>
        <c:crosses val="autoZero"/>
        <c:crossBetween val="between"/>
      </c:valAx>
      <c:spPr>
        <a:noFill/>
        <a:ln w="25400">
          <a:noFill/>
        </a:ln>
      </c:spPr>
    </c:plotArea>
    <c:legend>
      <c:legendPos val="l"/>
      <c:layout>
        <c:manualLayout>
          <c:xMode val="edge"/>
          <c:yMode val="edge"/>
          <c:x val="1.69128775430617E-2"/>
          <c:y val="1.7753095969584E-2"/>
          <c:w val="0.13859056432637101"/>
          <c:h val="0.264358804083688"/>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l-S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86550864559001"/>
          <c:y val="5.7113281352207002E-2"/>
          <c:w val="0.89413348457070996"/>
          <c:h val="0.44867902281445599"/>
        </c:manualLayout>
      </c:layout>
      <c:barChart>
        <c:barDir val="col"/>
        <c:grouping val="stacked"/>
        <c:varyColors val="0"/>
        <c:ser>
          <c:idx val="0"/>
          <c:order val="0"/>
          <c:tx>
            <c:strRef>
              <c:f>DELAVCI!$C$84</c:f>
              <c:strCache>
                <c:ptCount val="1"/>
                <c:pt idx="0">
                  <c:v>OOK</c:v>
                </c:pt>
              </c:strCache>
            </c:strRef>
          </c:tx>
          <c:spPr>
            <a:solidFill>
              <a:srgbClr val="C00000"/>
            </a:solidFill>
            <a:ln>
              <a:noFill/>
            </a:ln>
            <a:effectLst/>
          </c:spPr>
          <c:invertIfNegative val="0"/>
          <c:dLbls>
            <c:dLbl>
              <c:idx val="0"/>
              <c:layout>
                <c:manualLayout>
                  <c:x val="2.2333891680625349E-3"/>
                  <c:y val="4.16023568117307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5.54698090823076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5.546980908230769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DELAVCI!$B$85:$B$94</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DELAVCI!$C$85:$C$94</c:f>
              <c:numCache>
                <c:formatCode>#,##0</c:formatCode>
                <c:ptCount val="10"/>
                <c:pt idx="0">
                  <c:v>0</c:v>
                </c:pt>
                <c:pt idx="1">
                  <c:v>0</c:v>
                </c:pt>
                <c:pt idx="2">
                  <c:v>0</c:v>
                </c:pt>
                <c:pt idx="3">
                  <c:v>0</c:v>
                </c:pt>
                <c:pt idx="4">
                  <c:v>1</c:v>
                </c:pt>
                <c:pt idx="5">
                  <c:v>1</c:v>
                </c:pt>
                <c:pt idx="6">
                  <c:v>14</c:v>
                </c:pt>
                <c:pt idx="7">
                  <c:v>0</c:v>
                </c:pt>
                <c:pt idx="8">
                  <c:v>0</c:v>
                </c:pt>
                <c:pt idx="9">
                  <c:v>6</c:v>
                </c:pt>
              </c:numCache>
            </c:numRef>
          </c:val>
        </c:ser>
        <c:ser>
          <c:idx val="1"/>
          <c:order val="1"/>
          <c:tx>
            <c:strRef>
              <c:f>DELAVCI!$D$84</c:f>
              <c:strCache>
                <c:ptCount val="1"/>
                <c:pt idx="0">
                  <c:v>OK</c:v>
                </c:pt>
              </c:strCache>
            </c:strRef>
          </c:tx>
          <c:spPr>
            <a:solidFill>
              <a:schemeClr val="accent6">
                <a:lumMod val="75000"/>
              </a:schemeClr>
            </a:solidFill>
            <a:ln>
              <a:noFill/>
            </a:ln>
            <a:effectLst/>
          </c:spPr>
          <c:invertIfNegative val="0"/>
          <c:dLbls>
            <c:dLbl>
              <c:idx val="1"/>
              <c:layout>
                <c:manualLayout>
                  <c:x val="2.2333891680625349E-3"/>
                  <c:y val="-3.466863067644237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466863067644237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3.46686306764423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1.386745227057692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DELAVCI!$B$85:$B$94</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DELAVCI!$D$85:$D$94</c:f>
              <c:numCache>
                <c:formatCode>#,##0</c:formatCode>
                <c:ptCount val="10"/>
                <c:pt idx="0">
                  <c:v>4</c:v>
                </c:pt>
                <c:pt idx="1">
                  <c:v>1</c:v>
                </c:pt>
                <c:pt idx="2">
                  <c:v>1</c:v>
                </c:pt>
                <c:pt idx="3">
                  <c:v>1</c:v>
                </c:pt>
                <c:pt idx="4">
                  <c:v>0</c:v>
                </c:pt>
                <c:pt idx="5">
                  <c:v>3</c:v>
                </c:pt>
                <c:pt idx="6">
                  <c:v>3.5</c:v>
                </c:pt>
                <c:pt idx="7">
                  <c:v>0</c:v>
                </c:pt>
                <c:pt idx="8">
                  <c:v>0</c:v>
                </c:pt>
                <c:pt idx="9">
                  <c:v>0</c:v>
                </c:pt>
              </c:numCache>
            </c:numRef>
          </c:val>
        </c:ser>
        <c:dLbls>
          <c:showLegendKey val="0"/>
          <c:showVal val="0"/>
          <c:showCatName val="0"/>
          <c:showSerName val="0"/>
          <c:showPercent val="0"/>
          <c:showBubbleSize val="0"/>
        </c:dLbls>
        <c:gapWidth val="150"/>
        <c:overlap val="100"/>
        <c:axId val="-1580914512"/>
        <c:axId val="-1580916144"/>
      </c:barChart>
      <c:lineChart>
        <c:grouping val="standard"/>
        <c:varyColors val="0"/>
        <c:ser>
          <c:idx val="2"/>
          <c:order val="2"/>
          <c:tx>
            <c:strRef>
              <c:f>DELAVCI!$E$84</c:f>
              <c:strCache>
                <c:ptCount val="1"/>
                <c:pt idx="0">
                  <c:v>Območje</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DELAVCI!$E$85:$E$94</c:f>
              <c:numCache>
                <c:formatCode>#,##0</c:formatCode>
                <c:ptCount val="10"/>
                <c:pt idx="0">
                  <c:v>4</c:v>
                </c:pt>
                <c:pt idx="1">
                  <c:v>1</c:v>
                </c:pt>
                <c:pt idx="2">
                  <c:v>1</c:v>
                </c:pt>
                <c:pt idx="3">
                  <c:v>1</c:v>
                </c:pt>
                <c:pt idx="4">
                  <c:v>1</c:v>
                </c:pt>
                <c:pt idx="5">
                  <c:v>4</c:v>
                </c:pt>
                <c:pt idx="6" formatCode="@">
                  <c:v>17.5</c:v>
                </c:pt>
                <c:pt idx="7">
                  <c:v>0</c:v>
                </c:pt>
                <c:pt idx="8">
                  <c:v>0</c:v>
                </c:pt>
                <c:pt idx="9">
                  <c:v>6</c:v>
                </c:pt>
              </c:numCache>
            </c:numRef>
          </c:val>
          <c:smooth val="0"/>
        </c:ser>
        <c:dLbls>
          <c:showLegendKey val="0"/>
          <c:showVal val="0"/>
          <c:showCatName val="0"/>
          <c:showSerName val="0"/>
          <c:showPercent val="0"/>
          <c:showBubbleSize val="0"/>
        </c:dLbls>
        <c:marker val="1"/>
        <c:smooth val="0"/>
        <c:axId val="-1580914512"/>
        <c:axId val="-1580916144"/>
      </c:lineChart>
      <c:catAx>
        <c:axId val="-158091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580916144"/>
        <c:crosses val="autoZero"/>
        <c:auto val="1"/>
        <c:lblAlgn val="ctr"/>
        <c:lblOffset val="100"/>
        <c:noMultiLvlLbl val="0"/>
      </c:catAx>
      <c:valAx>
        <c:axId val="-1580916144"/>
        <c:scaling>
          <c:orientation val="minMax"/>
        </c:scaling>
        <c:delete val="1"/>
        <c:axPos val="l"/>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0" sourceLinked="1"/>
        <c:majorTickMark val="none"/>
        <c:minorTickMark val="none"/>
        <c:tickLblPos val="nextTo"/>
        <c:crossAx val="-1580914512"/>
        <c:crosses val="autoZero"/>
        <c:crossBetween val="between"/>
      </c:valAx>
      <c:spPr>
        <a:noFill/>
        <a:ln>
          <a:noFill/>
        </a:ln>
        <a:effectLst/>
      </c:spPr>
    </c:plotArea>
    <c:legend>
      <c:legendPos val="l"/>
      <c:layout>
        <c:manualLayout>
          <c:xMode val="edge"/>
          <c:yMode val="edge"/>
          <c:x val="1.74672729323288E-2"/>
          <c:y val="3.75408887832736E-2"/>
          <c:w val="0.18359593842350799"/>
          <c:h val="0.299007513373622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25656717533399"/>
          <c:y val="2.3640661938534299E-2"/>
          <c:w val="0.87810970864822802"/>
          <c:h val="0.47203365536754699"/>
        </c:manualLayout>
      </c:layout>
      <c:barChart>
        <c:barDir val="col"/>
        <c:grouping val="stacked"/>
        <c:varyColors val="0"/>
        <c:ser>
          <c:idx val="0"/>
          <c:order val="0"/>
          <c:tx>
            <c:strRef>
              <c:f>DELAVCI!$C$97</c:f>
              <c:strCache>
                <c:ptCount val="1"/>
                <c:pt idx="0">
                  <c:v>OOK</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DELAVCI!$B$98:$B$107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DELAVCI!$C$98:$C$107</c:f>
              <c:numCache>
                <c:formatCode>#,##0</c:formatCode>
                <c:ptCount val="10"/>
                <c:pt idx="0">
                  <c:v>0</c:v>
                </c:pt>
                <c:pt idx="1">
                  <c:v>0</c:v>
                </c:pt>
                <c:pt idx="2">
                  <c:v>1</c:v>
                </c:pt>
                <c:pt idx="3">
                  <c:v>0</c:v>
                </c:pt>
                <c:pt idx="4">
                  <c:v>0</c:v>
                </c:pt>
                <c:pt idx="5">
                  <c:v>0</c:v>
                </c:pt>
                <c:pt idx="6">
                  <c:v>0</c:v>
                </c:pt>
                <c:pt idx="7">
                  <c:v>1</c:v>
                </c:pt>
                <c:pt idx="8">
                  <c:v>0</c:v>
                </c:pt>
                <c:pt idx="9">
                  <c:v>1</c:v>
                </c:pt>
              </c:numCache>
            </c:numRef>
          </c:val>
        </c:ser>
        <c:ser>
          <c:idx val="1"/>
          <c:order val="1"/>
          <c:tx>
            <c:strRef>
              <c:f>DELAVCI!$D$97</c:f>
              <c:strCache>
                <c:ptCount val="1"/>
                <c:pt idx="0">
                  <c:v>OK</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DELAVCI!$B$98:$B$107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DELAVCI!$D$98:$D$107</c:f>
              <c:numCache>
                <c:formatCode>#,##0</c:formatCode>
                <c:ptCount val="10"/>
                <c:pt idx="0">
                  <c:v>0</c:v>
                </c:pt>
                <c:pt idx="1">
                  <c:v>0</c:v>
                </c:pt>
                <c:pt idx="2">
                  <c:v>1</c:v>
                </c:pt>
                <c:pt idx="3">
                  <c:v>0</c:v>
                </c:pt>
                <c:pt idx="4">
                  <c:v>0</c:v>
                </c:pt>
                <c:pt idx="5">
                  <c:v>0</c:v>
                </c:pt>
                <c:pt idx="6">
                  <c:v>0</c:v>
                </c:pt>
                <c:pt idx="7">
                  <c:v>1</c:v>
                </c:pt>
                <c:pt idx="8">
                  <c:v>0</c:v>
                </c:pt>
                <c:pt idx="9">
                  <c:v>0</c:v>
                </c:pt>
              </c:numCache>
            </c:numRef>
          </c:val>
        </c:ser>
        <c:dLbls>
          <c:showLegendKey val="0"/>
          <c:showVal val="0"/>
          <c:showCatName val="0"/>
          <c:showSerName val="0"/>
          <c:showPercent val="0"/>
          <c:showBubbleSize val="0"/>
        </c:dLbls>
        <c:gapWidth val="150"/>
        <c:overlap val="100"/>
        <c:axId val="-1812010080"/>
        <c:axId val="-1812001920"/>
      </c:barChart>
      <c:lineChart>
        <c:grouping val="standard"/>
        <c:varyColors val="0"/>
        <c:ser>
          <c:idx val="2"/>
          <c:order val="2"/>
          <c:tx>
            <c:strRef>
              <c:f>DELAVCI!$E$97</c:f>
              <c:strCache>
                <c:ptCount val="1"/>
                <c:pt idx="0">
                  <c:v>Območje</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DELAVCI!$B$98:$B$107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DELAVCI!$E$98:$E$107</c:f>
              <c:numCache>
                <c:formatCode>#,##0</c:formatCode>
                <c:ptCount val="10"/>
                <c:pt idx="0">
                  <c:v>0</c:v>
                </c:pt>
                <c:pt idx="1">
                  <c:v>0</c:v>
                </c:pt>
                <c:pt idx="2">
                  <c:v>2</c:v>
                </c:pt>
                <c:pt idx="3">
                  <c:v>0</c:v>
                </c:pt>
                <c:pt idx="4">
                  <c:v>0</c:v>
                </c:pt>
                <c:pt idx="5">
                  <c:v>0</c:v>
                </c:pt>
                <c:pt idx="6">
                  <c:v>0</c:v>
                </c:pt>
                <c:pt idx="7">
                  <c:v>2</c:v>
                </c:pt>
                <c:pt idx="8">
                  <c:v>0</c:v>
                </c:pt>
                <c:pt idx="9">
                  <c:v>1</c:v>
                </c:pt>
              </c:numCache>
            </c:numRef>
          </c:val>
          <c:smooth val="0"/>
        </c:ser>
        <c:dLbls>
          <c:showLegendKey val="0"/>
          <c:showVal val="0"/>
          <c:showCatName val="0"/>
          <c:showSerName val="0"/>
          <c:showPercent val="0"/>
          <c:showBubbleSize val="0"/>
        </c:dLbls>
        <c:marker val="1"/>
        <c:smooth val="0"/>
        <c:axId val="-1812010080"/>
        <c:axId val="-1812001920"/>
      </c:lineChart>
      <c:catAx>
        <c:axId val="-181201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812001920"/>
        <c:crosses val="autoZero"/>
        <c:auto val="1"/>
        <c:lblAlgn val="ctr"/>
        <c:lblOffset val="100"/>
        <c:noMultiLvlLbl val="0"/>
      </c:catAx>
      <c:valAx>
        <c:axId val="-1812001920"/>
        <c:scaling>
          <c:orientation val="minMax"/>
        </c:scaling>
        <c:delete val="1"/>
        <c:axPos val="l"/>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0" sourceLinked="1"/>
        <c:majorTickMark val="none"/>
        <c:minorTickMark val="none"/>
        <c:tickLblPos val="nextTo"/>
        <c:crossAx val="-1812010080"/>
        <c:crosses val="autoZero"/>
        <c:crossBetween val="between"/>
      </c:valAx>
      <c:spPr>
        <a:noFill/>
        <a:ln>
          <a:noFill/>
        </a:ln>
        <a:effectLst/>
      </c:spPr>
    </c:plotArea>
    <c:legend>
      <c:legendPos val="l"/>
      <c:layout>
        <c:manualLayout>
          <c:xMode val="edge"/>
          <c:yMode val="edge"/>
          <c:x val="1.3400335008375199E-2"/>
          <c:y val="3.6194314094576602E-2"/>
          <c:w val="0.14084895166998601"/>
          <c:h val="0.335018425727087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081116179926189"/>
          <c:y val="2.0068914014699901E-2"/>
          <c:w val="0.62905563788997731"/>
          <c:h val="0.96663002030406597"/>
        </c:manualLayout>
      </c:layout>
      <c:barChart>
        <c:barDir val="bar"/>
        <c:grouping val="clustered"/>
        <c:varyColors val="0"/>
        <c:ser>
          <c:idx val="0"/>
          <c:order val="0"/>
          <c:tx>
            <c:strRef>
              <c:f>'Kazalci 2014'!$AX$62</c:f>
              <c:strCache>
                <c:ptCount val="1"/>
                <c:pt idx="0">
                  <c:v>OOK</c:v>
                </c:pt>
              </c:strCache>
            </c:strRef>
          </c:tx>
          <c:spPr>
            <a:solidFill>
              <a:srgbClr val="C00000"/>
            </a:solidFill>
            <a:ln>
              <a:noFill/>
            </a:ln>
            <a:effectLst/>
          </c:spPr>
          <c:invertIfNegative val="0"/>
          <c:dLbls>
            <c:dLbl>
              <c:idx val="0"/>
              <c:layout>
                <c:manualLayout>
                  <c:x val="2.0214422497028717E-3"/>
                  <c:y val="1.87265917602996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2.24719101123595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214422497028717E-3"/>
                  <c:y val="1.12359550561798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7.490636704119850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0428844994057434E-3"/>
                  <c:y val="1.1235955056179773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5.3689506152108275E-2"/>
                      <c:h val="4.4887787902916629E-2"/>
                    </c:manualLayout>
                  </c15:layout>
                </c:ext>
              </c:extLst>
            </c:dLbl>
            <c:dLbl>
              <c:idx val="6"/>
              <c:layout>
                <c:manualLayout>
                  <c:x val="-8.0857689988115614E-3"/>
                  <c:y val="1.12362499631366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1.87265917602996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1.123595505617977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2014'!$AW$63:$AW$72</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2014'!$AX$63:$AX$72</c:f>
              <c:numCache>
                <c:formatCode>0.00</c:formatCode>
                <c:ptCount val="10"/>
                <c:pt idx="0">
                  <c:v>7.29</c:v>
                </c:pt>
                <c:pt idx="1">
                  <c:v>46.65</c:v>
                </c:pt>
                <c:pt idx="2">
                  <c:v>2.39</c:v>
                </c:pt>
                <c:pt idx="3">
                  <c:v>8.2800000000000011</c:v>
                </c:pt>
                <c:pt idx="4">
                  <c:v>8.5400000000000009</c:v>
                </c:pt>
                <c:pt idx="5">
                  <c:v>24</c:v>
                </c:pt>
                <c:pt idx="6">
                  <c:v>19.23</c:v>
                </c:pt>
                <c:pt idx="7">
                  <c:v>7.38</c:v>
                </c:pt>
                <c:pt idx="8">
                  <c:v>28.13</c:v>
                </c:pt>
                <c:pt idx="9">
                  <c:v>18.43</c:v>
                </c:pt>
              </c:numCache>
            </c:numRef>
          </c:val>
        </c:ser>
        <c:ser>
          <c:idx val="1"/>
          <c:order val="1"/>
          <c:tx>
            <c:strRef>
              <c:f>'Kazalci 2014'!$AY$62</c:f>
              <c:strCache>
                <c:ptCount val="1"/>
                <c:pt idx="0">
                  <c:v>OK</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2014'!$AW$63:$AW$72</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2014'!$AY$63:$AY$72</c:f>
              <c:numCache>
                <c:formatCode>0.00</c:formatCode>
                <c:ptCount val="10"/>
                <c:pt idx="0">
                  <c:v>22.614545454545461</c:v>
                </c:pt>
                <c:pt idx="1">
                  <c:v>31.76125</c:v>
                </c:pt>
                <c:pt idx="2">
                  <c:v>32.14</c:v>
                </c:pt>
                <c:pt idx="3">
                  <c:v>25.03</c:v>
                </c:pt>
                <c:pt idx="4">
                  <c:v>53.803333333333327</c:v>
                </c:pt>
                <c:pt idx="5">
                  <c:v>26.015999999999991</c:v>
                </c:pt>
                <c:pt idx="6">
                  <c:v>21.75</c:v>
                </c:pt>
                <c:pt idx="7">
                  <c:v>22.45</c:v>
                </c:pt>
                <c:pt idx="8">
                  <c:v>16.399999999999999</c:v>
                </c:pt>
                <c:pt idx="9">
                  <c:v>20.344999999999999</c:v>
                </c:pt>
              </c:numCache>
            </c:numRef>
          </c:val>
        </c:ser>
        <c:ser>
          <c:idx val="2"/>
          <c:order val="2"/>
          <c:tx>
            <c:strRef>
              <c:f>'Kazalci 2014'!$AZ$62</c:f>
              <c:strCache>
                <c:ptCount val="1"/>
                <c:pt idx="0">
                  <c:v>Območje</c:v>
                </c:pt>
              </c:strCache>
            </c:strRef>
          </c:tx>
          <c:spPr>
            <a:solidFill>
              <a:schemeClr val="accent5"/>
            </a:solidFill>
            <a:ln>
              <a:noFill/>
            </a:ln>
            <a:effectLst/>
          </c:spPr>
          <c:invertIfNegative val="0"/>
          <c:dLbls>
            <c:dLbl>
              <c:idx val="0"/>
              <c:layout>
                <c:manualLayout>
                  <c:x val="2.0214422497028717E-3"/>
                  <c:y val="-2.24716152054026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872659176029959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214422497028717E-3"/>
                  <c:y val="-1.12359550561797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0214422497029459E-3"/>
                  <c:y val="-1.49812734082397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0214422497027975E-3"/>
                  <c:y val="-7.490636704119781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7.490636704119850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0428844994057434E-3"/>
                  <c:y val="-7.4891621693354369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5.3689506152108275E-2"/>
                      <c:h val="4.4887787902916629E-2"/>
                    </c:manualLayout>
                  </c15:layout>
                </c:ext>
              </c:extLst>
            </c:dLbl>
            <c:dLbl>
              <c:idx val="9"/>
              <c:layout>
                <c:manualLayout>
                  <c:x val="2.0214422497028717E-3"/>
                  <c:y val="-1.498097850128284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2014'!$AW$63:$AW$72</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2014'!$AZ$63:$AZ$72</c:f>
              <c:numCache>
                <c:formatCode>0.00</c:formatCode>
                <c:ptCount val="10"/>
                <c:pt idx="0">
                  <c:v>17.32</c:v>
                </c:pt>
                <c:pt idx="1">
                  <c:v>37.4</c:v>
                </c:pt>
                <c:pt idx="2">
                  <c:v>16.399999999999999</c:v>
                </c:pt>
                <c:pt idx="3">
                  <c:v>18.18</c:v>
                </c:pt>
                <c:pt idx="4">
                  <c:v>22.83</c:v>
                </c:pt>
                <c:pt idx="5">
                  <c:v>26.26</c:v>
                </c:pt>
                <c:pt idx="6">
                  <c:v>20.61</c:v>
                </c:pt>
                <c:pt idx="7">
                  <c:v>14.08</c:v>
                </c:pt>
                <c:pt idx="8">
                  <c:v>25.33</c:v>
                </c:pt>
                <c:pt idx="9">
                  <c:v>19.690000000000001</c:v>
                </c:pt>
              </c:numCache>
            </c:numRef>
          </c:val>
        </c:ser>
        <c:dLbls>
          <c:showLegendKey val="0"/>
          <c:showVal val="0"/>
          <c:showCatName val="0"/>
          <c:showSerName val="0"/>
          <c:showPercent val="0"/>
          <c:showBubbleSize val="0"/>
        </c:dLbls>
        <c:gapWidth val="182"/>
        <c:axId val="-1812015520"/>
        <c:axId val="-1812014976"/>
      </c:barChart>
      <c:catAx>
        <c:axId val="-1812015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812014976"/>
        <c:crosses val="autoZero"/>
        <c:auto val="1"/>
        <c:lblAlgn val="ctr"/>
        <c:lblOffset val="100"/>
        <c:noMultiLvlLbl val="0"/>
      </c:catAx>
      <c:valAx>
        <c:axId val="-1812014976"/>
        <c:scaling>
          <c:orientation val="minMax"/>
          <c:max val="55"/>
          <c:min val="0"/>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0.00" sourceLinked="1"/>
        <c:majorTickMark val="none"/>
        <c:minorTickMark val="none"/>
        <c:tickLblPos val="nextTo"/>
        <c:crossAx val="-1812015520"/>
        <c:crosses val="autoZero"/>
        <c:crossBetween val="between"/>
      </c:valAx>
      <c:spPr>
        <a:noFill/>
        <a:ln>
          <a:noFill/>
        </a:ln>
        <a:effectLst/>
      </c:spPr>
    </c:plotArea>
    <c:legend>
      <c:legendPos val="r"/>
      <c:layout>
        <c:manualLayout>
          <c:xMode val="edge"/>
          <c:yMode val="edge"/>
          <c:x val="0.86477725226110502"/>
          <c:y val="0.53122114452674596"/>
          <c:w val="0.10860045156585001"/>
          <c:h val="0.189608068654339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801456736320301"/>
          <c:y val="3.9423612188466801E-2"/>
          <c:w val="0.59752389551085605"/>
          <c:h val="0.91952772494208401"/>
        </c:manualLayout>
      </c:layout>
      <c:barChart>
        <c:barDir val="bar"/>
        <c:grouping val="clustered"/>
        <c:varyColors val="0"/>
        <c:ser>
          <c:idx val="0"/>
          <c:order val="0"/>
          <c:tx>
            <c:strRef>
              <c:f>'UPORABNIKI IN STORITVE'!$C$96</c:f>
              <c:strCache>
                <c:ptCount val="1"/>
                <c:pt idx="0">
                  <c:v>OOK</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'UPORABNIKI IN STORITVE'!$B$108:$B$117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'UPORABNIKI IN STORITVE'!$D$97:$D$106</c:f>
              <c:numCache>
                <c:formatCode>#,##0</c:formatCode>
                <c:ptCount val="10"/>
                <c:pt idx="0">
                  <c:v>15849</c:v>
                </c:pt>
                <c:pt idx="1">
                  <c:v>16269</c:v>
                </c:pt>
                <c:pt idx="2">
                  <c:v>20591</c:v>
                </c:pt>
                <c:pt idx="3">
                  <c:v>16031</c:v>
                </c:pt>
                <c:pt idx="4">
                  <c:v>7641</c:v>
                </c:pt>
                <c:pt idx="5">
                  <c:v>10381</c:v>
                </c:pt>
                <c:pt idx="6">
                  <c:v>81857</c:v>
                </c:pt>
                <c:pt idx="7">
                  <c:v>12563</c:v>
                </c:pt>
                <c:pt idx="8">
                  <c:v>12090</c:v>
                </c:pt>
                <c:pt idx="9">
                  <c:v>33773</c:v>
                </c:pt>
              </c:numCache>
            </c:numRef>
          </c:val>
        </c:ser>
        <c:ser>
          <c:idx val="1"/>
          <c:order val="1"/>
          <c:tx>
            <c:strRef>
              <c:f>'UPORABNIKI IN STORITVE'!$C$107</c:f>
              <c:strCache>
                <c:ptCount val="1"/>
                <c:pt idx="0">
                  <c:v>OK</c:v>
                </c:pt>
              </c:strCache>
            </c:strRef>
          </c:tx>
          <c:spPr>
            <a:solidFill>
              <a:srgbClr val="70AD47">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'UPORABNIKI IN STORITVE'!$B$108:$B$117</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'UPORABNIKI IN STORITVE'!$D$108:$D$117</c:f>
              <c:numCache>
                <c:formatCode>#,##0</c:formatCode>
                <c:ptCount val="10"/>
                <c:pt idx="0">
                  <c:v>56416</c:v>
                </c:pt>
                <c:pt idx="1">
                  <c:v>29057</c:v>
                </c:pt>
                <c:pt idx="2">
                  <c:v>28441</c:v>
                </c:pt>
                <c:pt idx="3">
                  <c:v>19194</c:v>
                </c:pt>
                <c:pt idx="4">
                  <c:v>11164</c:v>
                </c:pt>
                <c:pt idx="5">
                  <c:v>27480</c:v>
                </c:pt>
                <c:pt idx="6">
                  <c:v>63018</c:v>
                </c:pt>
                <c:pt idx="7">
                  <c:v>14502</c:v>
                </c:pt>
                <c:pt idx="8">
                  <c:v>2614</c:v>
                </c:pt>
                <c:pt idx="9">
                  <c:v>12478</c:v>
                </c:pt>
              </c:numCache>
            </c:numRef>
          </c:val>
        </c:ser>
        <c:dLbls>
          <c:showLegendKey val="0"/>
          <c:showVal val="0"/>
          <c:showCatName val="0"/>
          <c:showSerName val="0"/>
          <c:showPercent val="0"/>
          <c:showBubbleSize val="0"/>
        </c:dLbls>
        <c:gapWidth val="182"/>
        <c:axId val="-1612998064"/>
        <c:axId val="-1612991536"/>
      </c:barChart>
      <c:catAx>
        <c:axId val="-1612998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l-SI"/>
          </a:p>
        </c:txPr>
        <c:crossAx val="-1612991536"/>
        <c:crosses val="autoZero"/>
        <c:auto val="1"/>
        <c:lblAlgn val="ctr"/>
        <c:lblOffset val="100"/>
        <c:noMultiLvlLbl val="0"/>
      </c:catAx>
      <c:valAx>
        <c:axId val="-1612991536"/>
        <c:scaling>
          <c:orientation val="minMax"/>
          <c:max val="85000"/>
          <c:min val="0"/>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0" sourceLinked="1"/>
        <c:majorTickMark val="none"/>
        <c:minorTickMark val="none"/>
        <c:tickLblPos val="nextTo"/>
        <c:crossAx val="-1612998064"/>
        <c:crosses val="autoZero"/>
        <c:crossBetween val="between"/>
      </c:valAx>
      <c:spPr>
        <a:solidFill>
          <a:sysClr val="window" lastClr="FFFFFF"/>
        </a:solidFill>
        <a:ln>
          <a:noFill/>
        </a:ln>
        <a:effectLst/>
      </c:spPr>
    </c:plotArea>
    <c:legend>
      <c:legendPos val="b"/>
      <c:layout>
        <c:manualLayout>
          <c:xMode val="edge"/>
          <c:yMode val="edge"/>
          <c:x val="0.76736493936052896"/>
          <c:y val="0.85834583790168395"/>
          <c:w val="0.14789583403445"/>
          <c:h val="6.756804048142629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45985912265835"/>
          <c:y val="1.1843844020074382E-2"/>
          <c:w val="0.62948668857470624"/>
          <c:h val="0.97894945879019257"/>
        </c:manualLayout>
      </c:layout>
      <c:barChart>
        <c:barDir val="bar"/>
        <c:grouping val="clustered"/>
        <c:varyColors val="0"/>
        <c:ser>
          <c:idx val="0"/>
          <c:order val="0"/>
          <c:tx>
            <c:strRef>
              <c:f>'Kazalci 2014'!$AU$109</c:f>
              <c:strCache>
                <c:ptCount val="1"/>
                <c:pt idx="0">
                  <c:v>OOK</c:v>
                </c:pt>
              </c:strCache>
            </c:strRef>
          </c:tx>
          <c:spPr>
            <a:solidFill>
              <a:srgbClr val="C00000"/>
            </a:solidFill>
            <a:ln>
              <a:noFill/>
            </a:ln>
            <a:effectLst/>
          </c:spPr>
          <c:invertIfNegative val="0"/>
          <c:dLbls>
            <c:dLbl>
              <c:idx val="1"/>
              <c:layout>
                <c:manualLayout>
                  <c:x val="-7.927445930573375E-17"/>
                  <c:y val="1.164525895178522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6.1393876363783219E-2"/>
                      <c:h val="2.9895174330443457E-2"/>
                    </c:manualLayout>
                  </c15:layout>
                </c:ext>
              </c:extLst>
            </c:dLbl>
            <c:dLbl>
              <c:idx val="2"/>
              <c:layout>
                <c:manualLayout>
                  <c:x val="3.9456218742791281E-3"/>
                  <c:y val="8.3190900507309172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5.2397858490426816E-2"/>
                      <c:h val="3.6549608017177868E-2"/>
                    </c:manualLayout>
                  </c15:layout>
                </c:ext>
              </c:extLst>
            </c:dLbl>
            <c:dLbl>
              <c:idx val="3"/>
              <c:layout>
                <c:manualLayout>
                  <c:x val="1.9728109371395641E-3"/>
                  <c:y val="6.654433686734412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9728109371396365E-3"/>
                  <c:y val="9.98165053010161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9.981912515679897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9456218742791281E-3"/>
                  <c:y val="6.654433686734412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9456218742790553E-3"/>
                  <c:y val="1.330886737346894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2014'!$AT$110:$AT$119</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2014'!$AU$110:$AU$119</c:f>
              <c:numCache>
                <c:formatCode>General</c:formatCode>
                <c:ptCount val="10"/>
                <c:pt idx="0">
                  <c:v>106.21</c:v>
                </c:pt>
                <c:pt idx="1">
                  <c:v>224.79</c:v>
                </c:pt>
                <c:pt idx="2">
                  <c:v>78.02</c:v>
                </c:pt>
                <c:pt idx="3">
                  <c:v>157.65</c:v>
                </c:pt>
                <c:pt idx="4">
                  <c:v>81.25</c:v>
                </c:pt>
                <c:pt idx="5">
                  <c:v>88.19</c:v>
                </c:pt>
                <c:pt idx="6">
                  <c:v>106.84</c:v>
                </c:pt>
                <c:pt idx="7">
                  <c:v>36.29</c:v>
                </c:pt>
                <c:pt idx="8">
                  <c:v>206.88</c:v>
                </c:pt>
                <c:pt idx="9">
                  <c:v>208.07</c:v>
                </c:pt>
              </c:numCache>
            </c:numRef>
          </c:val>
        </c:ser>
        <c:ser>
          <c:idx val="1"/>
          <c:order val="1"/>
          <c:tx>
            <c:strRef>
              <c:f>'Kazalci 2014'!$AV$109</c:f>
              <c:strCache>
                <c:ptCount val="1"/>
                <c:pt idx="0">
                  <c:v>OK</c:v>
                </c:pt>
              </c:strCache>
            </c:strRef>
          </c:tx>
          <c:spPr>
            <a:solidFill>
              <a:schemeClr val="accent6">
                <a:lumMod val="75000"/>
              </a:schemeClr>
            </a:solidFill>
            <a:ln>
              <a:noFill/>
            </a:ln>
            <a:effectLst/>
          </c:spPr>
          <c:invertIfNegative val="0"/>
          <c:dLbls>
            <c:dLbl>
              <c:idx val="5"/>
              <c:layout>
                <c:manualLayout>
                  <c:x val="0"/>
                  <c:y val="1.663608421683609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2014'!$AT$110:$AT$119</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2014'!$AV$110:$AV$119</c:f>
              <c:numCache>
                <c:formatCode>0.00</c:formatCode>
                <c:ptCount val="10"/>
                <c:pt idx="0">
                  <c:v>183.30545454545461</c:v>
                </c:pt>
                <c:pt idx="1">
                  <c:v>275.31624999999991</c:v>
                </c:pt>
                <c:pt idx="2">
                  <c:v>262.49749999999989</c:v>
                </c:pt>
                <c:pt idx="3">
                  <c:v>236.84666666666661</c:v>
                </c:pt>
                <c:pt idx="4">
                  <c:v>447.47666666666669</c:v>
                </c:pt>
                <c:pt idx="5">
                  <c:v>184.18799999999999</c:v>
                </c:pt>
                <c:pt idx="6">
                  <c:v>204.64500000000001</c:v>
                </c:pt>
                <c:pt idx="7">
                  <c:v>280.40666666666681</c:v>
                </c:pt>
                <c:pt idx="8">
                  <c:v>64.099999999999994</c:v>
                </c:pt>
                <c:pt idx="9">
                  <c:v>140.36000000000001</c:v>
                </c:pt>
              </c:numCache>
            </c:numRef>
          </c:val>
        </c:ser>
        <c:ser>
          <c:idx val="2"/>
          <c:order val="2"/>
          <c:tx>
            <c:strRef>
              <c:f>'Kazalci 2014'!$AW$109</c:f>
              <c:strCache>
                <c:ptCount val="1"/>
                <c:pt idx="0">
                  <c:v>Območje</c:v>
                </c:pt>
              </c:strCache>
            </c:strRef>
          </c:tx>
          <c:spPr>
            <a:solidFill>
              <a:schemeClr val="accent5"/>
            </a:solidFill>
            <a:ln>
              <a:noFill/>
            </a:ln>
            <a:effectLst/>
          </c:spPr>
          <c:invertIfNegative val="0"/>
          <c:dLbls>
            <c:dLbl>
              <c:idx val="0"/>
              <c:layout>
                <c:manualLayout>
                  <c:x val="3.9456218742790483E-3"/>
                  <c:y val="-1.1645258951785224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6.1393876363783219E-2"/>
                      <c:h val="2.9895174330443457E-2"/>
                    </c:manualLayout>
                  </c15:layout>
                </c:ext>
              </c:extLst>
            </c:dLbl>
            <c:dLbl>
              <c:idx val="1"/>
              <c:layout>
                <c:manualLayout>
                  <c:x val="7.7669721934628503E-8"/>
                  <c:y val="-6.6545646795234913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6.1393876363783219E-2"/>
                      <c:h val="3.3222391173810657E-2"/>
                    </c:manualLayout>
                  </c15:layout>
                </c:ext>
              </c:extLst>
            </c:dLbl>
            <c:dLbl>
              <c:idx val="2"/>
              <c:layout>
                <c:manualLayout>
                  <c:x val="7.7669721934628503E-8"/>
                  <c:y val="-1.3307950423945062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6.1393876363783219E-2"/>
                      <c:h val="3.3222391173810657E-2"/>
                    </c:manualLayout>
                  </c15:layout>
                </c:ext>
              </c:extLst>
            </c:dLbl>
            <c:dLbl>
              <c:idx val="3"/>
              <c:layout>
                <c:manualLayout>
                  <c:x val="-1.9728109371395641E-3"/>
                  <c:y val="-9.98165053010161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9456218742791281E-3"/>
                  <c:y val="-9.98165053010161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9728109371396365E-3"/>
                  <c:y val="-9.9813885445232831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5.2397858490426816E-2"/>
                      <c:h val="3.3222391173810657E-2"/>
                    </c:manualLayout>
                  </c15:layout>
                </c:ext>
              </c:extLst>
            </c:dLbl>
            <c:dLbl>
              <c:idx val="7"/>
              <c:layout>
                <c:manualLayout>
                  <c:x val="3.9456995440009905E-3"/>
                  <c:y val="-9.9815195373123885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6.1393876363783219E-2"/>
                      <c:h val="3.3222391173810657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2014'!$AT$110:$AT$119</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2014'!$AW$110:$AW$119</c:f>
              <c:numCache>
                <c:formatCode>General</c:formatCode>
                <c:ptCount val="10"/>
                <c:pt idx="0">
                  <c:v>131.44</c:v>
                </c:pt>
                <c:pt idx="1">
                  <c:v>271.04000000000002</c:v>
                </c:pt>
                <c:pt idx="2">
                  <c:v>166.94</c:v>
                </c:pt>
                <c:pt idx="3">
                  <c:v>209.5</c:v>
                </c:pt>
                <c:pt idx="4">
                  <c:v>203.35</c:v>
                </c:pt>
                <c:pt idx="5">
                  <c:v>175.46</c:v>
                </c:pt>
                <c:pt idx="6">
                  <c:v>156.9</c:v>
                </c:pt>
                <c:pt idx="7">
                  <c:v>156.56</c:v>
                </c:pt>
                <c:pt idx="8">
                  <c:v>172.88</c:v>
                </c:pt>
                <c:pt idx="9">
                  <c:v>194.14</c:v>
                </c:pt>
              </c:numCache>
            </c:numRef>
          </c:val>
        </c:ser>
        <c:dLbls>
          <c:showLegendKey val="0"/>
          <c:showVal val="0"/>
          <c:showCatName val="0"/>
          <c:showSerName val="0"/>
          <c:showPercent val="0"/>
          <c:showBubbleSize val="0"/>
        </c:dLbls>
        <c:gapWidth val="182"/>
        <c:axId val="-1812005728"/>
        <c:axId val="-1812013344"/>
      </c:barChart>
      <c:catAx>
        <c:axId val="-1812005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812013344"/>
        <c:crosses val="autoZero"/>
        <c:auto val="1"/>
        <c:lblAlgn val="ctr"/>
        <c:lblOffset val="100"/>
        <c:noMultiLvlLbl val="0"/>
      </c:catAx>
      <c:valAx>
        <c:axId val="-1812013344"/>
        <c:scaling>
          <c:orientation val="minMax"/>
          <c:max val="450"/>
          <c:min val="0"/>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General" sourceLinked="1"/>
        <c:majorTickMark val="out"/>
        <c:minorTickMark val="none"/>
        <c:tickLblPos val="nextTo"/>
        <c:crossAx val="-1812005728"/>
        <c:crosses val="autoZero"/>
        <c:crossBetween val="between"/>
      </c:valAx>
      <c:spPr>
        <a:noFill/>
        <a:ln>
          <a:noFill/>
        </a:ln>
        <a:effectLst/>
      </c:spPr>
    </c:plotArea>
    <c:legend>
      <c:legendPos val="r"/>
      <c:layout>
        <c:manualLayout>
          <c:xMode val="edge"/>
          <c:yMode val="edge"/>
          <c:x val="0.85022001444450301"/>
          <c:y val="0.61441954822761202"/>
          <c:w val="0.10951152917965799"/>
          <c:h val="0.2109389763779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830520299246823E-2"/>
          <c:y val="0.14528706457025944"/>
          <c:w val="0.94433895940150636"/>
          <c:h val="0.56211858236723622"/>
        </c:manualLayout>
      </c:layout>
      <c:barChart>
        <c:barDir val="col"/>
        <c:grouping val="clustered"/>
        <c:varyColors val="0"/>
        <c:ser>
          <c:idx val="0"/>
          <c:order val="0"/>
          <c:tx>
            <c:v>Stroški dela</c:v>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FINANCE!$B$85:$B$94</c:f>
              <c:strCache>
                <c:ptCount val="10"/>
                <c:pt idx="0">
                  <c:v>Celjsko</c:v>
                </c:pt>
                <c:pt idx="1">
                  <c:v>Dolenjsko</c:v>
                </c:pt>
                <c:pt idx="2">
                  <c:v>Gorenjsko</c:v>
                </c:pt>
                <c:pt idx="3">
                  <c:v>Goriško</c:v>
                </c:pt>
                <c:pt idx="4">
                  <c:v>Koroško</c:v>
                </c:pt>
                <c:pt idx="5">
                  <c:v>Obalno-kraško</c:v>
                </c:pt>
                <c:pt idx="6">
                  <c:v>Osrednjeslovensko</c:v>
                </c:pt>
                <c:pt idx="7">
                  <c:v>Pomursko</c:v>
                </c:pt>
                <c:pt idx="8">
                  <c:v>Spodnjepodravsko</c:v>
                </c:pt>
                <c:pt idx="9">
                  <c:v>Štajersko</c:v>
                </c:pt>
              </c:strCache>
            </c:strRef>
          </c:cat>
          <c:val>
            <c:numRef>
              <c:f>FINANCE!$C$85:$C$94</c:f>
              <c:numCache>
                <c:formatCode>#,##0</c:formatCode>
                <c:ptCount val="10"/>
                <c:pt idx="0">
                  <c:v>3812445.75</c:v>
                </c:pt>
                <c:pt idx="1">
                  <c:v>2957283.52</c:v>
                </c:pt>
                <c:pt idx="2">
                  <c:v>2864321.62</c:v>
                </c:pt>
                <c:pt idx="3">
                  <c:v>2018656.21</c:v>
                </c:pt>
                <c:pt idx="4">
                  <c:v>1061275.4100000001</c:v>
                </c:pt>
                <c:pt idx="5">
                  <c:v>2255115</c:v>
                </c:pt>
                <c:pt idx="6">
                  <c:v>9222737.4800000004</c:v>
                </c:pt>
                <c:pt idx="7">
                  <c:v>1313730.93</c:v>
                </c:pt>
                <c:pt idx="8">
                  <c:v>1021190</c:v>
                </c:pt>
                <c:pt idx="9">
                  <c:v>3039053.0300000003</c:v>
                </c:pt>
              </c:numCache>
            </c:numRef>
          </c:val>
        </c:ser>
        <c:ser>
          <c:idx val="1"/>
          <c:order val="1"/>
          <c:tx>
            <c:v>Stroški dejavnosti</c:v>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FINANCE!$B$85:$B$94</c:f>
              <c:strCache>
                <c:ptCount val="10"/>
                <c:pt idx="0">
                  <c:v>Celjsko</c:v>
                </c:pt>
                <c:pt idx="1">
                  <c:v>Dolenjsko</c:v>
                </c:pt>
                <c:pt idx="2">
                  <c:v>Gorenjsko</c:v>
                </c:pt>
                <c:pt idx="3">
                  <c:v>Goriško</c:v>
                </c:pt>
                <c:pt idx="4">
                  <c:v>Koroško</c:v>
                </c:pt>
                <c:pt idx="5">
                  <c:v>Obalno-kraško</c:v>
                </c:pt>
                <c:pt idx="6">
                  <c:v>Osrednjeslovensko</c:v>
                </c:pt>
                <c:pt idx="7">
                  <c:v>Pomursko</c:v>
                </c:pt>
                <c:pt idx="8">
                  <c:v>Spodnjepodravsko</c:v>
                </c:pt>
                <c:pt idx="9">
                  <c:v>Štajersko</c:v>
                </c:pt>
              </c:strCache>
            </c:strRef>
          </c:cat>
          <c:val>
            <c:numRef>
              <c:f>FINANCE!$D$85:$D$94</c:f>
              <c:numCache>
                <c:formatCode>#,##0</c:formatCode>
                <c:ptCount val="10"/>
                <c:pt idx="0">
                  <c:v>1834269.25</c:v>
                </c:pt>
                <c:pt idx="1">
                  <c:v>1545347.31</c:v>
                </c:pt>
                <c:pt idx="2">
                  <c:v>1556684.0499999998</c:v>
                </c:pt>
                <c:pt idx="3">
                  <c:v>823664.35</c:v>
                </c:pt>
                <c:pt idx="4">
                  <c:v>548654.87</c:v>
                </c:pt>
                <c:pt idx="5">
                  <c:v>968588.94</c:v>
                </c:pt>
                <c:pt idx="6">
                  <c:v>3516603.7299999995</c:v>
                </c:pt>
                <c:pt idx="7">
                  <c:v>397275.23</c:v>
                </c:pt>
                <c:pt idx="8">
                  <c:v>490727</c:v>
                </c:pt>
                <c:pt idx="9">
                  <c:v>1525588.1</c:v>
                </c:pt>
              </c:numCache>
            </c:numRef>
          </c:val>
        </c:ser>
        <c:ser>
          <c:idx val="2"/>
          <c:order val="2"/>
          <c:tx>
            <c:v>Investicijski stroški</c:v>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accent6"/>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FINANCE!$B$85:$B$94</c:f>
              <c:strCache>
                <c:ptCount val="10"/>
                <c:pt idx="0">
                  <c:v>Celjsko</c:v>
                </c:pt>
                <c:pt idx="1">
                  <c:v>Dolenjsko</c:v>
                </c:pt>
                <c:pt idx="2">
                  <c:v>Gorenjsko</c:v>
                </c:pt>
                <c:pt idx="3">
                  <c:v>Goriško</c:v>
                </c:pt>
                <c:pt idx="4">
                  <c:v>Koroško</c:v>
                </c:pt>
                <c:pt idx="5">
                  <c:v>Obalno-kraško</c:v>
                </c:pt>
                <c:pt idx="6">
                  <c:v>Osrednjeslovensko</c:v>
                </c:pt>
                <c:pt idx="7">
                  <c:v>Pomursko</c:v>
                </c:pt>
                <c:pt idx="8">
                  <c:v>Spodnjepodravsko</c:v>
                </c:pt>
                <c:pt idx="9">
                  <c:v>Štajersko</c:v>
                </c:pt>
              </c:strCache>
            </c:strRef>
          </c:cat>
          <c:val>
            <c:numRef>
              <c:f>FINANCE!$E$85:$E$94</c:f>
              <c:numCache>
                <c:formatCode>#,##0</c:formatCode>
                <c:ptCount val="10"/>
                <c:pt idx="0">
                  <c:v>501950.82</c:v>
                </c:pt>
                <c:pt idx="1">
                  <c:v>261625.84</c:v>
                </c:pt>
                <c:pt idx="2">
                  <c:v>267533.13</c:v>
                </c:pt>
                <c:pt idx="3">
                  <c:v>519592.20999999996</c:v>
                </c:pt>
                <c:pt idx="4">
                  <c:v>171798.75</c:v>
                </c:pt>
                <c:pt idx="5">
                  <c:v>354811.63</c:v>
                </c:pt>
                <c:pt idx="6">
                  <c:v>2454456.65</c:v>
                </c:pt>
                <c:pt idx="7">
                  <c:v>315046.24</c:v>
                </c:pt>
                <c:pt idx="8">
                  <c:v>861378</c:v>
                </c:pt>
                <c:pt idx="9">
                  <c:v>222158.72</c:v>
                </c:pt>
              </c:numCache>
            </c:numRef>
          </c:val>
        </c:ser>
        <c:dLbls>
          <c:showLegendKey val="0"/>
          <c:showVal val="0"/>
          <c:showCatName val="0"/>
          <c:showSerName val="0"/>
          <c:showPercent val="0"/>
          <c:showBubbleSize val="0"/>
        </c:dLbls>
        <c:gapWidth val="219"/>
        <c:overlap val="-27"/>
        <c:axId val="-1812011712"/>
        <c:axId val="-1812006816"/>
      </c:barChart>
      <c:catAx>
        <c:axId val="-181201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812006816"/>
        <c:crosses val="autoZero"/>
        <c:auto val="1"/>
        <c:lblAlgn val="ctr"/>
        <c:lblOffset val="100"/>
        <c:noMultiLvlLbl val="0"/>
      </c:catAx>
      <c:valAx>
        <c:axId val="-1812006816"/>
        <c:scaling>
          <c:orientation val="minMax"/>
        </c:scaling>
        <c:delete val="1"/>
        <c:axPos val="l"/>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0" sourceLinked="1"/>
        <c:majorTickMark val="none"/>
        <c:minorTickMark val="none"/>
        <c:tickLblPos val="nextTo"/>
        <c:crossAx val="-1812011712"/>
        <c:crosses val="autoZero"/>
        <c:crossBetween val="between"/>
      </c:valAx>
      <c:spPr>
        <a:noFill/>
        <a:ln>
          <a:noFill/>
        </a:ln>
        <a:effectLst/>
      </c:spPr>
    </c:plotArea>
    <c:legend>
      <c:legendPos val="t"/>
      <c:layout>
        <c:manualLayout>
          <c:xMode val="edge"/>
          <c:yMode val="edge"/>
          <c:x val="2.8326704924596286E-2"/>
          <c:y val="2.2054769343870611E-2"/>
          <c:w val="0.55464584723519728"/>
          <c:h val="6.202947292863893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28842488162989"/>
          <c:y val="1.9566365763469311E-2"/>
          <c:w val="0.66974128342793371"/>
          <c:h val="0.98003789339310887"/>
        </c:manualLayout>
      </c:layout>
      <c:barChart>
        <c:barDir val="bar"/>
        <c:grouping val="clustered"/>
        <c:varyColors val="0"/>
        <c:ser>
          <c:idx val="0"/>
          <c:order val="0"/>
          <c:tx>
            <c:strRef>
              <c:f>'Kazalci 2014'!$AU$75</c:f>
              <c:strCache>
                <c:ptCount val="1"/>
                <c:pt idx="0">
                  <c:v>OOK</c:v>
                </c:pt>
              </c:strCache>
            </c:strRef>
          </c:tx>
          <c:spPr>
            <a:solidFill>
              <a:srgbClr val="C00000"/>
            </a:solidFill>
            <a:ln>
              <a:noFill/>
            </a:ln>
            <a:effectLst/>
          </c:spPr>
          <c:invertIfNegative val="0"/>
          <c:dLbls>
            <c:dLbl>
              <c:idx val="3"/>
              <c:layout>
                <c:manualLayout>
                  <c:x val="-1.981677441582791E-3"/>
                  <c:y val="6.916442835327728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4532133361828063E-16"/>
                  <c:y val="3.458221417663832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1.729110708831928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2014'!$AT$76:$AT$85</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2014'!$AU$76:$AU$85</c:f>
              <c:numCache>
                <c:formatCode>General</c:formatCode>
                <c:ptCount val="10"/>
                <c:pt idx="0">
                  <c:v>24.47</c:v>
                </c:pt>
                <c:pt idx="1">
                  <c:v>23.91</c:v>
                </c:pt>
                <c:pt idx="2">
                  <c:v>23.55</c:v>
                </c:pt>
                <c:pt idx="3">
                  <c:v>21.34</c:v>
                </c:pt>
                <c:pt idx="4">
                  <c:v>27.95</c:v>
                </c:pt>
                <c:pt idx="5">
                  <c:v>18.559999999999999</c:v>
                </c:pt>
                <c:pt idx="6">
                  <c:v>24.53</c:v>
                </c:pt>
                <c:pt idx="7">
                  <c:v>16.190000000000001</c:v>
                </c:pt>
                <c:pt idx="8">
                  <c:v>17.350000000000001</c:v>
                </c:pt>
                <c:pt idx="9">
                  <c:v>20.38</c:v>
                </c:pt>
              </c:numCache>
            </c:numRef>
          </c:val>
        </c:ser>
        <c:ser>
          <c:idx val="1"/>
          <c:order val="1"/>
          <c:tx>
            <c:strRef>
              <c:f>'Kazalci 2014'!$AV$75</c:f>
              <c:strCache>
                <c:ptCount val="1"/>
                <c:pt idx="0">
                  <c:v>OK</c:v>
                </c:pt>
              </c:strCache>
            </c:strRef>
          </c:tx>
          <c:spPr>
            <a:solidFill>
              <a:schemeClr val="accent6">
                <a:lumMod val="75000"/>
              </a:schemeClr>
            </a:solidFill>
            <a:ln>
              <a:noFill/>
            </a:ln>
            <a:effectLst/>
          </c:spPr>
          <c:invertIfNegative val="0"/>
          <c:dLbls>
            <c:dLbl>
              <c:idx val="0"/>
              <c:layout>
                <c:manualLayout>
                  <c:x val="1.1890064649495874E-2"/>
                  <c:y val="-6.916442835327664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9267097663304371E-3"/>
                  <c:y val="8.1690269710179473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9633548831652914E-3"/>
                  <c:y val="-1.0372077394450724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5.2633352848435067E-2"/>
                      <c:h val="2.7614034170495214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2014'!$AT$76:$AT$85</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2014'!$AV$76:$AV$85</c:f>
              <c:numCache>
                <c:formatCode>0.00</c:formatCode>
                <c:ptCount val="10"/>
                <c:pt idx="0">
                  <c:v>17.945454545454549</c:v>
                </c:pt>
                <c:pt idx="1">
                  <c:v>20.08625</c:v>
                </c:pt>
                <c:pt idx="2">
                  <c:v>21.004999999999999</c:v>
                </c:pt>
                <c:pt idx="3">
                  <c:v>26.633333333333336</c:v>
                </c:pt>
                <c:pt idx="4">
                  <c:v>19.346666666666668</c:v>
                </c:pt>
                <c:pt idx="5">
                  <c:v>23.948</c:v>
                </c:pt>
                <c:pt idx="6">
                  <c:v>20.213750000000001</c:v>
                </c:pt>
                <c:pt idx="7">
                  <c:v>12.996666666666664</c:v>
                </c:pt>
                <c:pt idx="8">
                  <c:v>19.78</c:v>
                </c:pt>
                <c:pt idx="9">
                  <c:v>14.435</c:v>
                </c:pt>
              </c:numCache>
            </c:numRef>
          </c:val>
        </c:ser>
        <c:ser>
          <c:idx val="2"/>
          <c:order val="2"/>
          <c:tx>
            <c:strRef>
              <c:f>'Kazalci 2014'!$AW$75</c:f>
              <c:strCache>
                <c:ptCount val="1"/>
                <c:pt idx="0">
                  <c:v>Območje</c:v>
                </c:pt>
              </c:strCache>
            </c:strRef>
          </c:tx>
          <c:spPr>
            <a:solidFill>
              <a:schemeClr val="accent5"/>
            </a:solidFill>
            <a:ln>
              <a:noFill/>
            </a:ln>
            <a:effectLst/>
          </c:spPr>
          <c:invertIfNegative val="0"/>
          <c:dLbls>
            <c:dLbl>
              <c:idx val="0"/>
              <c:layout>
                <c:manualLayout>
                  <c:x val="1.9816774415825004E-3"/>
                  <c:y val="-1.2103502660924394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5.2633352848435067E-2"/>
                      <c:h val="3.1072255588159049E-2"/>
                    </c:manualLayout>
                  </c15:layout>
                </c:ext>
              </c:extLst>
            </c:dLbl>
            <c:dLbl>
              <c:idx val="1"/>
              <c:layout>
                <c:manualLayout>
                  <c:x val="0"/>
                  <c:y val="-1.0374664252991498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5.2633352848435067E-2"/>
                      <c:h val="3.7988698423486712E-2"/>
                    </c:manualLayout>
                  </c15:layout>
                </c:ext>
              </c:extLst>
            </c:dLbl>
            <c:dLbl>
              <c:idx val="2"/>
              <c:layout>
                <c:manualLayout>
                  <c:x val="3.9633548831652914E-3"/>
                  <c:y val="-1.7290154035172561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5.2633352848435067E-2"/>
                      <c:h val="2.7614034170495214E-2"/>
                    </c:manualLayout>
                  </c15:layout>
                </c:ext>
              </c:extLst>
            </c:dLbl>
            <c:dLbl>
              <c:idx val="3"/>
              <c:layout>
                <c:manualLayout>
                  <c:x val="-1.981677441582791E-3"/>
                  <c:y val="-6.916442835327664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9633548831651457E-3"/>
                  <c:y val="-1.03746642529914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9633548831652186E-3"/>
                  <c:y val="-1.38328856706552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7.9267097663305829E-3"/>
                  <c:y val="-1.383288567065533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extLst>
                <c:ext xmlns:c15="http://schemas.microsoft.com/office/drawing/2012/chart" uri="{CE6537A1-D6FC-4f65-9D91-7224C49458BB}">
                  <c15:layout>
                    <c:manualLayout>
                      <c:w val="5.2633352848435067E-2"/>
                      <c:h val="3.7988698423486712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'Kazalci 2014'!$AT$76:$AT$85</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'Kazalci 2014'!$AW$76:$AW$85</c:f>
              <c:numCache>
                <c:formatCode>General</c:formatCode>
                <c:ptCount val="10"/>
                <c:pt idx="0">
                  <c:v>18.68</c:v>
                </c:pt>
                <c:pt idx="1">
                  <c:v>21.21</c:v>
                </c:pt>
                <c:pt idx="2">
                  <c:v>21.69</c:v>
                </c:pt>
                <c:pt idx="3">
                  <c:v>24.05</c:v>
                </c:pt>
                <c:pt idx="4">
                  <c:v>22.58</c:v>
                </c:pt>
                <c:pt idx="5">
                  <c:v>21.71</c:v>
                </c:pt>
                <c:pt idx="6">
                  <c:v>22.49</c:v>
                </c:pt>
                <c:pt idx="7">
                  <c:v>14.67</c:v>
                </c:pt>
                <c:pt idx="8">
                  <c:v>17.82</c:v>
                </c:pt>
                <c:pt idx="9">
                  <c:v>19.14</c:v>
                </c:pt>
              </c:numCache>
            </c:numRef>
          </c:val>
        </c:ser>
        <c:dLbls>
          <c:showLegendKey val="0"/>
          <c:showVal val="0"/>
          <c:showCatName val="0"/>
          <c:showSerName val="0"/>
          <c:showPercent val="0"/>
          <c:showBubbleSize val="0"/>
        </c:dLbls>
        <c:gapWidth val="182"/>
        <c:axId val="-1812005184"/>
        <c:axId val="-1441354496"/>
      </c:barChart>
      <c:catAx>
        <c:axId val="-1812005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441354496"/>
        <c:crosses val="autoZero"/>
        <c:auto val="1"/>
        <c:lblAlgn val="ctr"/>
        <c:lblOffset val="100"/>
        <c:noMultiLvlLbl val="0"/>
      </c:catAx>
      <c:valAx>
        <c:axId val="-1441354496"/>
        <c:scaling>
          <c:orientation val="minMax"/>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General" sourceLinked="1"/>
        <c:majorTickMark val="none"/>
        <c:minorTickMark val="none"/>
        <c:tickLblPos val="nextTo"/>
        <c:crossAx val="-1812005184"/>
        <c:crosses val="autoZero"/>
        <c:crossBetween val="between"/>
      </c:valAx>
      <c:spPr>
        <a:noFill/>
        <a:ln>
          <a:noFill/>
        </a:ln>
        <a:effectLst/>
      </c:spPr>
    </c:plotArea>
    <c:legend>
      <c:legendPos val="r"/>
      <c:layout>
        <c:manualLayout>
          <c:xMode val="edge"/>
          <c:yMode val="edge"/>
          <c:x val="0.86855818607958291"/>
          <c:y val="0.67724320187536491"/>
          <c:w val="0.10914526988474267"/>
          <c:h val="0.188163368633000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0763379332373"/>
          <c:y val="3.3365654620683298E-2"/>
          <c:w val="0.61205706896101597"/>
          <c:h val="0.94519700842522003"/>
        </c:manualLayout>
      </c:layout>
      <c:barChart>
        <c:barDir val="bar"/>
        <c:grouping val="clustered"/>
        <c:varyColors val="0"/>
        <c:ser>
          <c:idx val="0"/>
          <c:order val="0"/>
          <c:spPr>
            <a:solidFill>
              <a:schemeClr val="accent1"/>
            </a:solidFill>
            <a:ln>
              <a:noFill/>
            </a:ln>
            <a:effectLst/>
          </c:spPr>
          <c:invertIfNegative val="0"/>
          <c:cat>
            <c:strRef>
              <c:f>'UPORABNIKI IN STORITVE'!$C$122:$C$124</c:f>
              <c:strCache>
                <c:ptCount val="3"/>
                <c:pt idx="0">
                  <c:v>Delež članov knjižnice (OOK)</c:v>
                </c:pt>
                <c:pt idx="1">
                  <c:v>Delež članov knjižnice (OK) </c:v>
                </c:pt>
                <c:pt idx="2">
                  <c:v>Delež članov knjižnice (Območje)</c:v>
                </c:pt>
              </c:strCache>
            </c:strRef>
          </c:cat>
          <c:val>
            <c:numRef>
              <c:f>'UPORABNIKI IN STORITVE'!$D$122:$D$124</c:f>
              <c:numCache>
                <c:formatCode>General</c:formatCode>
                <c:ptCount val="3"/>
              </c:numCache>
            </c:numRef>
          </c:val>
        </c:ser>
        <c:ser>
          <c:idx val="1"/>
          <c:order val="1"/>
          <c:spPr>
            <a:solidFill>
              <a:schemeClr val="accent2"/>
            </a:solidFill>
            <a:ln>
              <a:noFill/>
            </a:ln>
            <a:effectLst/>
          </c:spPr>
          <c:invertIfNegative val="0"/>
          <c:dPt>
            <c:idx val="0"/>
            <c:invertIfNegative val="0"/>
            <c:bubble3D val="0"/>
            <c:spPr>
              <a:solidFill>
                <a:srgbClr val="C00000"/>
              </a:solidFill>
              <a:ln>
                <a:noFill/>
              </a:ln>
              <a:effectLst/>
            </c:spPr>
          </c:dPt>
          <c:dPt>
            <c:idx val="1"/>
            <c:invertIfNegative val="0"/>
            <c:bubble3D val="0"/>
            <c:spPr>
              <a:solidFill>
                <a:schemeClr val="accent6">
                  <a:lumMod val="75000"/>
                </a:schemeClr>
              </a:solidFill>
              <a:ln>
                <a:noFill/>
              </a:ln>
              <a:effectLst/>
            </c:spPr>
          </c:dPt>
          <c:dPt>
            <c:idx val="2"/>
            <c:invertIfNegative val="0"/>
            <c:bubble3D val="0"/>
            <c:spPr>
              <a:solidFill>
                <a:schemeClr val="accent5"/>
              </a:soli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'UPORABNIKI IN STORITVE'!$C$122:$C$124</c:f>
              <c:strCache>
                <c:ptCount val="3"/>
                <c:pt idx="0">
                  <c:v>Delež članov knjižnice (OOK)</c:v>
                </c:pt>
                <c:pt idx="1">
                  <c:v>Delež članov knjižnice (OK) </c:v>
                </c:pt>
                <c:pt idx="2">
                  <c:v>Delež članov knjižnice (Območje)</c:v>
                </c:pt>
              </c:strCache>
            </c:strRef>
          </c:cat>
          <c:val>
            <c:numRef>
              <c:f>'UPORABNIKI IN STORITVE'!$E$122:$E$124</c:f>
              <c:numCache>
                <c:formatCode>0.00%</c:formatCode>
                <c:ptCount val="3"/>
                <c:pt idx="0">
                  <c:v>0.227804043071514</c:v>
                </c:pt>
                <c:pt idx="1">
                  <c:v>0.247948332686179</c:v>
                </c:pt>
                <c:pt idx="2">
                  <c:v>0.23821571264168301</c:v>
                </c:pt>
              </c:numCache>
            </c:numRef>
          </c:val>
        </c:ser>
        <c:dLbls>
          <c:showLegendKey val="0"/>
          <c:showVal val="0"/>
          <c:showCatName val="0"/>
          <c:showSerName val="0"/>
          <c:showPercent val="0"/>
          <c:showBubbleSize val="0"/>
        </c:dLbls>
        <c:gapWidth val="182"/>
        <c:axId val="-1612994800"/>
        <c:axId val="-1612995888"/>
      </c:barChart>
      <c:catAx>
        <c:axId val="-1612994800"/>
        <c:scaling>
          <c:orientation val="maxMin"/>
        </c:scaling>
        <c:delete val="0"/>
        <c:axPos val="l"/>
        <c:numFmt formatCode="General" sourceLinked="1"/>
        <c:majorTickMark val="none"/>
        <c:minorTickMark val="none"/>
        <c:tickLblPos val="nextTo"/>
        <c:spPr>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bg1">
                    <a:lumMod val="50000"/>
                  </a:schemeClr>
                </a:solidFill>
                <a:latin typeface="+mn-lt"/>
                <a:ea typeface="+mn-ea"/>
                <a:cs typeface="+mn-cs"/>
              </a:defRPr>
            </a:pPr>
            <a:endParaRPr lang="sl-SI"/>
          </a:p>
        </c:txPr>
        <c:crossAx val="-1612995888"/>
        <c:crosses val="autoZero"/>
        <c:auto val="1"/>
        <c:lblAlgn val="ctr"/>
        <c:lblOffset val="100"/>
        <c:noMultiLvlLbl val="0"/>
      </c:catAx>
      <c:valAx>
        <c:axId val="-1612995888"/>
        <c:scaling>
          <c:orientation val="minMax"/>
        </c:scaling>
        <c:delete val="1"/>
        <c:axPos val="t"/>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General" sourceLinked="1"/>
        <c:majorTickMark val="out"/>
        <c:minorTickMark val="none"/>
        <c:tickLblPos val="nextTo"/>
        <c:crossAx val="-1612994800"/>
        <c:crosses val="autoZero"/>
        <c:crossBetween val="between"/>
      </c:valAx>
      <c:spPr>
        <a:solidFill>
          <a:sysClr val="window" lastClr="FFFFFF"/>
        </a:solidFill>
        <a:ln w="25400">
          <a:noFill/>
        </a:ln>
      </c:spPr>
    </c:plotArea>
    <c:plotVisOnly val="1"/>
    <c:dispBlanksAs val="gap"/>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sl-S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C00000"/>
              </a:solidFill>
              <a:ln w="19050">
                <a:solidFill>
                  <a:schemeClr val="lt1"/>
                </a:solidFill>
              </a:ln>
              <a:effectLst/>
            </c:spPr>
          </c:dPt>
          <c:dPt>
            <c:idx val="1"/>
            <c:bubble3D val="0"/>
            <c:spPr>
              <a:solidFill>
                <a:srgbClr val="70AD47">
                  <a:lumMod val="75000"/>
                </a:srgbClr>
              </a:solidFill>
              <a:ln w="19050">
                <a:solidFill>
                  <a:schemeClr val="lt1"/>
                </a:solidFill>
              </a:ln>
              <a:effectLst/>
            </c:spPr>
          </c:dPt>
          <c:dLbls>
            <c:dLbl>
              <c:idx val="0"/>
              <c:layout>
                <c:manualLayout>
                  <c:x val="0.14498723287315701"/>
                  <c:y val="-7.82934499129294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rgbClr val="C00000"/>
                      </a:solidFill>
                      <a:latin typeface="+mn-lt"/>
                      <a:ea typeface="+mn-ea"/>
                      <a:cs typeface="+mn-cs"/>
                    </a:defRPr>
                  </a:pPr>
                  <a:endParaRPr lang="sl-SI"/>
                </a:p>
              </c:txPr>
              <c:showLegendKey val="0"/>
              <c:showVal val="1"/>
              <c:showCatName val="1"/>
              <c:showSerName val="0"/>
              <c:showPercent val="1"/>
              <c:showBubbleSize val="0"/>
              <c:separator>
</c:separator>
              <c:extLst>
                <c:ext xmlns:c15="http://schemas.microsoft.com/office/drawing/2012/chart" uri="{CE6537A1-D6FC-4f65-9D91-7224C49458BB}">
                  <c15:layout>
                    <c:manualLayout>
                      <c:w val="0.24045060896714135"/>
                      <c:h val="0.4816893238312977"/>
                    </c:manualLayout>
                  </c15:layout>
                </c:ext>
              </c:extLst>
            </c:dLbl>
            <c:dLbl>
              <c:idx val="1"/>
              <c:layout>
                <c:manualLayout>
                  <c:x val="-0.17129323933878099"/>
                  <c:y val="-0.17948948282482399"/>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6">
                          <a:lumMod val="75000"/>
                        </a:schemeClr>
                      </a:solidFill>
                      <a:latin typeface="+mn-lt"/>
                      <a:ea typeface="+mn-ea"/>
                      <a:cs typeface="+mn-cs"/>
                    </a:defRPr>
                  </a:pPr>
                  <a:endParaRPr lang="sl-SI"/>
                </a:p>
              </c:txPr>
              <c:showLegendKey val="0"/>
              <c:showVal val="1"/>
              <c:showCatName val="1"/>
              <c:showSerName val="0"/>
              <c:showPercent val="1"/>
              <c:showBubbleSize val="0"/>
              <c:separator>
</c:separator>
              <c:extLst>
                <c:ext xmlns:c15="http://schemas.microsoft.com/office/drawing/2012/chart" uri="{CE6537A1-D6FC-4f65-9D91-7224C49458BB}">
                  <c15:layout>
                    <c:manualLayout>
                      <c:w val="0.25014522845332654"/>
                      <c:h val="0.4593198505883582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sl-SI"/>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'UPORABNIKI IN STORITVE'!$C$141:$C$142</c:f>
              <c:strCache>
                <c:ptCount val="2"/>
                <c:pt idx="0">
                  <c:v>OOK</c:v>
                </c:pt>
                <c:pt idx="1">
                  <c:v>OK</c:v>
                </c:pt>
              </c:strCache>
            </c:strRef>
          </c:cat>
          <c:val>
            <c:numRef>
              <c:f>'UPORABNIKI IN STORITVE'!$D$141:$D$142</c:f>
              <c:numCache>
                <c:formatCode>#,##0</c:formatCode>
                <c:ptCount val="2"/>
                <c:pt idx="0">
                  <c:v>227045</c:v>
                </c:pt>
                <c:pt idx="1">
                  <c:v>264364</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55183727034099"/>
          <c:y val="0.138283196642008"/>
          <c:w val="0.43671566054243199"/>
          <c:h val="0.72785943423738697"/>
        </c:manualLayout>
      </c:layout>
      <c:doughnutChart>
        <c:varyColors val="1"/>
        <c:ser>
          <c:idx val="0"/>
          <c:order val="0"/>
          <c:dPt>
            <c:idx val="0"/>
            <c:bubble3D val="0"/>
            <c:spPr>
              <a:solidFill>
                <a:srgbClr val="C00000"/>
              </a:solidFill>
            </c:spPr>
          </c:dPt>
          <c:dPt>
            <c:idx val="1"/>
            <c:bubble3D val="0"/>
            <c:spPr>
              <a:solidFill>
                <a:schemeClr val="accent6">
                  <a:lumMod val="75000"/>
                </a:schemeClr>
              </a:solidFill>
            </c:spPr>
          </c:dPt>
          <c:dLbls>
            <c:dLbl>
              <c:idx val="0"/>
              <c:layout>
                <c:manualLayout>
                  <c:x val="0.15833333333333299"/>
                  <c:y val="-8.4875562720133394E-17"/>
                </c:manualLayout>
              </c:layout>
              <c:tx>
                <c:rich>
                  <a:bodyPr/>
                  <a:lstStyle/>
                  <a:p>
                    <a:pPr>
                      <a:defRPr sz="1000" b="1">
                        <a:solidFill>
                          <a:srgbClr val="C00000"/>
                        </a:solidFill>
                      </a:defRPr>
                    </a:pPr>
                    <a:fld id="{12194C50-1A39-4F78-969F-E8329B6CD36F}" type="CATEGORYNAME">
                      <a:rPr lang="en-US" sz="1000">
                        <a:solidFill>
                          <a:srgbClr val="C00000"/>
                        </a:solidFill>
                      </a:rPr>
                      <a:pPr>
                        <a:defRPr sz="1000" b="1">
                          <a:solidFill>
                            <a:srgbClr val="C00000"/>
                          </a:solidFill>
                        </a:defRPr>
                      </a:pPr>
                      <a:t>[IME KATEGORIJE]</a:t>
                    </a:fld>
                    <a:r>
                      <a:rPr lang="en-US" sz="1000" baseline="0">
                        <a:solidFill>
                          <a:srgbClr val="C00000"/>
                        </a:solidFill>
                      </a:rPr>
                      <a:t>
</a:t>
                    </a:r>
                    <a:fld id="{0C2AA474-89D3-4DD3-AADF-B38FE6B18EC8}" type="VALUE">
                      <a:rPr lang="en-US" sz="1000" baseline="0">
                        <a:solidFill>
                          <a:srgbClr val="C00000"/>
                        </a:solidFill>
                      </a:rPr>
                      <a:pPr>
                        <a:defRPr sz="1000" b="1">
                          <a:solidFill>
                            <a:srgbClr val="C00000"/>
                          </a:solidFill>
                        </a:defRPr>
                      </a:pPr>
                      <a:t>[VREDNOST]</a:t>
                    </a:fld>
                    <a:r>
                      <a:rPr lang="en-US" sz="1000" baseline="0">
                        <a:solidFill>
                          <a:srgbClr val="C00000"/>
                        </a:solidFill>
                      </a:rPr>
                      <a:t>
</a:t>
                    </a:r>
                    <a:fld id="{F3C03140-16A6-4B62-97D4-64CB2E5344DE}" type="PERCENTAGE">
                      <a:rPr lang="en-US" sz="1000" baseline="0">
                        <a:solidFill>
                          <a:srgbClr val="C00000"/>
                        </a:solidFill>
                      </a:rPr>
                      <a:pPr>
                        <a:defRPr sz="1000" b="1">
                          <a:solidFill>
                            <a:srgbClr val="C00000"/>
                          </a:solidFill>
                        </a:defRPr>
                      </a:pPr>
                      <a:t>[ODSTOTEK]</a:t>
                    </a:fld>
                    <a:endParaRPr lang="en-US" sz="1000" baseline="0">
                      <a:solidFill>
                        <a:srgbClr val="C00000"/>
                      </a:solidFill>
                    </a:endParaRPr>
                  </a:p>
                </c:rich>
              </c:tx>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Lst>
            </c:dLbl>
            <c:dLbl>
              <c:idx val="1"/>
              <c:layout>
                <c:manualLayout>
                  <c:x val="-0.17499999999999999"/>
                  <c:y val="-8.3333333333333301E-2"/>
                </c:manualLayout>
              </c:layout>
              <c:spPr>
                <a:noFill/>
                <a:ln>
                  <a:noFill/>
                </a:ln>
                <a:effectLst/>
              </c:spPr>
              <c:txPr>
                <a:bodyPr/>
                <a:lstStyle/>
                <a:p>
                  <a:pPr>
                    <a:defRPr sz="1000" b="1">
                      <a:solidFill>
                        <a:schemeClr val="accent6">
                          <a:lumMod val="75000"/>
                        </a:schemeClr>
                      </a:solidFill>
                    </a:defRPr>
                  </a:pPr>
                  <a:endParaRPr lang="sl-SI"/>
                </a:p>
              </c:txPr>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a:lstStyle/>
              <a:p>
                <a:pPr>
                  <a:defRPr sz="1000" b="1"/>
                </a:pPr>
                <a:endParaRPr lang="sl-SI"/>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Člani!$B$76:$C$76</c:f>
              <c:strCache>
                <c:ptCount val="2"/>
                <c:pt idx="0">
                  <c:v>OOK</c:v>
                </c:pt>
                <c:pt idx="1">
                  <c:v>OK</c:v>
                </c:pt>
              </c:strCache>
            </c:strRef>
          </c:cat>
          <c:val>
            <c:numRef>
              <c:f>Člani!$B$87:$C$87</c:f>
              <c:numCache>
                <c:formatCode>#,##0</c:formatCode>
                <c:ptCount val="2"/>
                <c:pt idx="0">
                  <c:v>232520</c:v>
                </c:pt>
                <c:pt idx="1">
                  <c:v>262104</c:v>
                </c:pt>
              </c:numCache>
            </c:numRef>
          </c:val>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spPr>
    <a:solidFill>
      <a:srgbClr val="4BACC6">
        <a:lumMod val="20000"/>
        <a:lumOff val="80000"/>
      </a:srgbClr>
    </a:solidFill>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852433062992998"/>
          <c:y val="7.6398956774159296E-2"/>
          <c:w val="0.47092795244972802"/>
          <c:h val="0.84720208645168105"/>
        </c:manualLayout>
      </c:layout>
      <c:barChart>
        <c:barDir val="bar"/>
        <c:grouping val="clustered"/>
        <c:varyColors val="0"/>
        <c:ser>
          <c:idx val="0"/>
          <c:order val="0"/>
          <c:tx>
            <c:strRef>
              <c:f>Člani!$Q$61</c:f>
              <c:strCache>
                <c:ptCount val="1"/>
                <c:pt idx="0">
                  <c:v>Slovenija</c:v>
                </c:pt>
              </c:strCache>
            </c:strRef>
          </c:tx>
          <c:spPr>
            <a:solidFill>
              <a:schemeClr val="accent1"/>
            </a:solidFill>
            <a:ln>
              <a:noFill/>
            </a:ln>
            <a:effectLst/>
          </c:spPr>
          <c:invertIfNegative val="0"/>
          <c:dPt>
            <c:idx val="0"/>
            <c:invertIfNegative val="0"/>
            <c:bubble3D val="0"/>
            <c:spPr>
              <a:solidFill>
                <a:srgbClr val="C00000"/>
              </a:solidFill>
              <a:ln>
                <a:noFill/>
              </a:ln>
              <a:effectLst/>
            </c:spPr>
          </c:dPt>
          <c:dPt>
            <c:idx val="1"/>
            <c:invertIfNegative val="0"/>
            <c:bubble3D val="0"/>
            <c:spPr>
              <a:solidFill>
                <a:schemeClr val="accent6">
                  <a:lumMod val="75000"/>
                </a:schemeClr>
              </a:solidFill>
              <a:ln>
                <a:noFill/>
              </a:ln>
              <a:effectLst/>
            </c:spPr>
          </c:dPt>
          <c:dPt>
            <c:idx val="2"/>
            <c:invertIfNegative val="0"/>
            <c:bubble3D val="0"/>
            <c:spPr>
              <a:solidFill>
                <a:schemeClr val="accent5"/>
              </a:soli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Člani!$R$60:$U$60</c:f>
              <c:strCache>
                <c:ptCount val="3"/>
                <c:pt idx="0">
                  <c:v>Delež članov knjižnice (OOK)</c:v>
                </c:pt>
                <c:pt idx="1">
                  <c:v>Delež članov knjižnice (OK)</c:v>
                </c:pt>
                <c:pt idx="2">
                  <c:v>Delež članov knjižnice (Območje)</c:v>
                </c:pt>
              </c:strCache>
            </c:strRef>
          </c:cat>
          <c:val>
            <c:numRef>
              <c:f>Člani!$R$61:$U$61</c:f>
              <c:numCache>
                <c:formatCode>0.00%</c:formatCode>
                <c:ptCount val="3"/>
                <c:pt idx="0">
                  <c:v>0.23364194863735699</c:v>
                </c:pt>
                <c:pt idx="1">
                  <c:v>0.24590223916794199</c:v>
                </c:pt>
                <c:pt idx="2">
                  <c:v>0.23998233939890901</c:v>
                </c:pt>
              </c:numCache>
            </c:numRef>
          </c:val>
        </c:ser>
        <c:dLbls>
          <c:showLegendKey val="0"/>
          <c:showVal val="0"/>
          <c:showCatName val="0"/>
          <c:showSerName val="0"/>
          <c:showPercent val="0"/>
          <c:showBubbleSize val="0"/>
        </c:dLbls>
        <c:gapWidth val="182"/>
        <c:axId val="-1612990448"/>
        <c:axId val="-1613002960"/>
      </c:barChart>
      <c:catAx>
        <c:axId val="-1612990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613002960"/>
        <c:crosses val="autoZero"/>
        <c:auto val="1"/>
        <c:lblAlgn val="ctr"/>
        <c:lblOffset val="100"/>
        <c:noMultiLvlLbl val="0"/>
      </c:catAx>
      <c:valAx>
        <c:axId val="-1613002960"/>
        <c:scaling>
          <c:orientation val="minMax"/>
        </c:scaling>
        <c:delete val="1"/>
        <c:axPos val="t"/>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0.00%" sourceLinked="1"/>
        <c:majorTickMark val="none"/>
        <c:minorTickMark val="none"/>
        <c:tickLblPos val="nextTo"/>
        <c:crossAx val="-1612990448"/>
        <c:crosses val="autoZero"/>
        <c:crossBetween val="between"/>
      </c:valAx>
      <c:spPr>
        <a:noFill/>
        <a:ln>
          <a:noFill/>
        </a:ln>
        <a:effectLst/>
      </c:spPr>
    </c:plotArea>
    <c:plotVisOnly val="1"/>
    <c:dispBlanksAs val="gap"/>
    <c:showDLblsOverMax val="0"/>
  </c:chart>
  <c:spPr>
    <a:solidFill>
      <a:srgbClr val="4BACC6">
        <a:lumMod val="20000"/>
        <a:lumOff val="80000"/>
      </a:srgbClr>
    </a:solidFill>
    <a:ln>
      <a:noFill/>
    </a:ln>
    <a:effectLst/>
  </c:spPr>
  <c:txPr>
    <a:bodyPr/>
    <a:lstStyle/>
    <a:p>
      <a:pPr>
        <a:defRPr/>
      </a:pPr>
      <a:endParaRPr lang="sl-SI"/>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23243271468501"/>
          <c:y val="5.1122890457714502E-2"/>
          <c:w val="0.85399132316638604"/>
          <c:h val="0.44020640528766503"/>
        </c:manualLayout>
      </c:layout>
      <c:barChart>
        <c:barDir val="col"/>
        <c:grouping val="stacked"/>
        <c:varyColors val="0"/>
        <c:ser>
          <c:idx val="0"/>
          <c:order val="0"/>
          <c:tx>
            <c:strRef>
              <c:f>'ZBIRKA-PRIRAST-ODPIS'!$C$82</c:f>
              <c:strCache>
                <c:ptCount val="1"/>
                <c:pt idx="0">
                  <c:v>Knjižnična zbirka (inv. e.) (OOK)</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'ZBIRKA-PRIRAST-ODPIS'!$B$84:$B$93</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'ZBIRKA-PRIRAST-ODPIS'!$C$84:$C$93</c:f>
              <c:numCache>
                <c:formatCode>#,##0</c:formatCode>
                <c:ptCount val="10"/>
                <c:pt idx="0">
                  <c:v>440690</c:v>
                </c:pt>
                <c:pt idx="1">
                  <c:v>630847</c:v>
                </c:pt>
                <c:pt idx="2">
                  <c:v>473233</c:v>
                </c:pt>
                <c:pt idx="3">
                  <c:v>518883</c:v>
                </c:pt>
                <c:pt idx="4">
                  <c:v>264155</c:v>
                </c:pt>
                <c:pt idx="5">
                  <c:v>308115</c:v>
                </c:pt>
                <c:pt idx="6">
                  <c:v>1689903</c:v>
                </c:pt>
                <c:pt idx="7">
                  <c:v>400305</c:v>
                </c:pt>
                <c:pt idx="8">
                  <c:v>341693</c:v>
                </c:pt>
                <c:pt idx="9">
                  <c:v>795589</c:v>
                </c:pt>
              </c:numCache>
            </c:numRef>
          </c:val>
        </c:ser>
        <c:ser>
          <c:idx val="1"/>
          <c:order val="1"/>
          <c:tx>
            <c:strRef>
              <c:f>'ZBIRKA-PRIRAST-ODPIS'!$D$82</c:f>
              <c:strCache>
                <c:ptCount val="1"/>
                <c:pt idx="0">
                  <c:v>Knjižnična zbirka (inv. e.) (OK)</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'ZBIRKA-PRIRAST-ODPIS'!$B$84:$B$93</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'ZBIRKA-PRIRAST-ODPIS'!$D$84:$D$93</c:f>
              <c:numCache>
                <c:formatCode>#,##0</c:formatCode>
                <c:ptCount val="10"/>
                <c:pt idx="0">
                  <c:v>1120976</c:v>
                </c:pt>
                <c:pt idx="1">
                  <c:v>765785</c:v>
                </c:pt>
                <c:pt idx="2">
                  <c:v>690277</c:v>
                </c:pt>
                <c:pt idx="3">
                  <c:v>461721</c:v>
                </c:pt>
                <c:pt idx="4">
                  <c:v>218829</c:v>
                </c:pt>
                <c:pt idx="5">
                  <c:v>572102</c:v>
                </c:pt>
                <c:pt idx="6">
                  <c:v>1143057</c:v>
                </c:pt>
                <c:pt idx="7">
                  <c:v>320632</c:v>
                </c:pt>
                <c:pt idx="8">
                  <c:v>100372</c:v>
                </c:pt>
                <c:pt idx="9">
                  <c:v>240051</c:v>
                </c:pt>
              </c:numCache>
            </c:numRef>
          </c:val>
        </c:ser>
        <c:dLbls>
          <c:showLegendKey val="0"/>
          <c:showVal val="0"/>
          <c:showCatName val="0"/>
          <c:showSerName val="0"/>
          <c:showPercent val="0"/>
          <c:showBubbleSize val="0"/>
        </c:dLbls>
        <c:gapWidth val="150"/>
        <c:overlap val="100"/>
        <c:axId val="-1435360704"/>
        <c:axId val="-1435358528"/>
      </c:barChart>
      <c:lineChart>
        <c:grouping val="standard"/>
        <c:varyColors val="0"/>
        <c:ser>
          <c:idx val="2"/>
          <c:order val="2"/>
          <c:tx>
            <c:strRef>
              <c:f>'ZBIRKA-PRIRAST-ODPIS'!$E$82</c:f>
              <c:strCache>
                <c:ptCount val="1"/>
                <c:pt idx="0">
                  <c:v>Knjižnična zbirka (inv. e.) (Območje)</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sl-SI"/>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'ZBIRKA-PRIRAST-ODPIS'!$B$84:$B$93</c:f>
              <c:strCache>
                <c:ptCount val="10"/>
                <c:pt idx="0">
                  <c:v>Celje OOK / Celjsko OK</c:v>
                </c:pt>
                <c:pt idx="1">
                  <c:v>Novo mesto OOK / Dolenjsko OK</c:v>
                </c:pt>
                <c:pt idx="2">
                  <c:v>Kranj OOK / Gorenjsko OK</c:v>
                </c:pt>
                <c:pt idx="3">
                  <c:v>Nova Gorica OOK / Goriško OK</c:v>
                </c:pt>
                <c:pt idx="4">
                  <c:v>Ravne OOK / Koroško OK </c:v>
                </c:pt>
                <c:pt idx="5">
                  <c:v>Koper OOK / Obalno-kraško OK</c:v>
                </c:pt>
                <c:pt idx="6">
                  <c:v>Ljubljana OOK / Osrednjeslovensko OK</c:v>
                </c:pt>
                <c:pt idx="7">
                  <c:v>Murska Sobota OOK / Pomursko OK</c:v>
                </c:pt>
                <c:pt idx="8">
                  <c:v>Ptuj OOK / Spodnjepodravsko OK</c:v>
                </c:pt>
                <c:pt idx="9">
                  <c:v>Maribor OOK / Štajersko OK</c:v>
                </c:pt>
              </c:strCache>
            </c:strRef>
          </c:cat>
          <c:val>
            <c:numRef>
              <c:f>'ZBIRKA-PRIRAST-ODPIS'!$E$84:$E$93</c:f>
              <c:numCache>
                <c:formatCode>#,##0</c:formatCode>
                <c:ptCount val="10"/>
                <c:pt idx="0">
                  <c:v>1561666</c:v>
                </c:pt>
                <c:pt idx="1">
                  <c:v>1396632</c:v>
                </c:pt>
                <c:pt idx="2">
                  <c:v>1163510</c:v>
                </c:pt>
                <c:pt idx="3">
                  <c:v>980604</c:v>
                </c:pt>
                <c:pt idx="4">
                  <c:v>482984</c:v>
                </c:pt>
                <c:pt idx="5">
                  <c:v>880217</c:v>
                </c:pt>
                <c:pt idx="6">
                  <c:v>2832960</c:v>
                </c:pt>
                <c:pt idx="7">
                  <c:v>720937</c:v>
                </c:pt>
                <c:pt idx="8">
                  <c:v>442065</c:v>
                </c:pt>
                <c:pt idx="9">
                  <c:v>1035640</c:v>
                </c:pt>
              </c:numCache>
            </c:numRef>
          </c:val>
          <c:smooth val="0"/>
        </c:ser>
        <c:dLbls>
          <c:showLegendKey val="0"/>
          <c:showVal val="0"/>
          <c:showCatName val="0"/>
          <c:showSerName val="0"/>
          <c:showPercent val="0"/>
          <c:showBubbleSize val="0"/>
        </c:dLbls>
        <c:marker val="1"/>
        <c:smooth val="0"/>
        <c:axId val="-1435360704"/>
        <c:axId val="-1435358528"/>
      </c:lineChart>
      <c:catAx>
        <c:axId val="-143536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435358528"/>
        <c:crosses val="autoZero"/>
        <c:auto val="1"/>
        <c:lblAlgn val="ctr"/>
        <c:lblOffset val="100"/>
        <c:noMultiLvlLbl val="0"/>
      </c:catAx>
      <c:valAx>
        <c:axId val="-1435358528"/>
        <c:scaling>
          <c:orientation val="minMax"/>
        </c:scaling>
        <c:delete val="1"/>
        <c:axPos val="l"/>
        <c:majorGridlines>
          <c:spPr>
            <a:ln w="9525"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round/>
            </a:ln>
            <a:effectLst/>
          </c:spPr>
        </c:majorGridlines>
        <c:numFmt formatCode="#,##0" sourceLinked="1"/>
        <c:majorTickMark val="none"/>
        <c:minorTickMark val="none"/>
        <c:tickLblPos val="nextTo"/>
        <c:crossAx val="-1435360704"/>
        <c:crosses val="autoZero"/>
        <c:crossBetween val="between"/>
      </c:valAx>
      <c:spPr>
        <a:noFill/>
        <a:ln>
          <a:noFill/>
        </a:ln>
        <a:effectLst/>
      </c:spPr>
    </c:plotArea>
    <c:legend>
      <c:legendPos val="b"/>
      <c:layout>
        <c:manualLayout>
          <c:xMode val="edge"/>
          <c:yMode val="edge"/>
          <c:x val="2.5109448383628701E-2"/>
          <c:y val="0.91022448123048105"/>
          <c:w val="0.95004519607012805"/>
          <c:h val="7.57563974373218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C00000"/>
              </a:solidFill>
              <a:ln w="19050">
                <a:solidFill>
                  <a:schemeClr val="lt1"/>
                </a:solidFill>
              </a:ln>
              <a:effectLst/>
            </c:spPr>
          </c:dPt>
          <c:dPt>
            <c:idx val="1"/>
            <c:bubble3D val="0"/>
            <c:spPr>
              <a:solidFill>
                <a:schemeClr val="accent6">
                  <a:lumMod val="75000"/>
                </a:schemeClr>
              </a:solidFill>
              <a:ln w="19050">
                <a:solidFill>
                  <a:schemeClr val="lt1"/>
                </a:solidFill>
              </a:ln>
              <a:effectLst/>
            </c:spPr>
          </c:dPt>
          <c:dLbls>
            <c:dLbl>
              <c:idx val="0"/>
              <c:layout>
                <c:manualLayout>
                  <c:x val="0.12276214833759599"/>
                  <c:y val="-2.27337311736289E-2"/>
                </c:manualLayout>
              </c:layout>
              <c:spPr>
                <a:noFill/>
                <a:ln>
                  <a:noFill/>
                </a:ln>
                <a:effectLst/>
              </c:spPr>
              <c:txPr>
                <a:bodyPr rot="0" spcFirstLastPara="1" vertOverflow="overflow" horzOverflow="overflow"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sl-SI"/>
                </a:p>
              </c:txPr>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0.12276214833759599"/>
                  <c:y val="-3.4100596760443302E-2"/>
                </c:manualLayout>
              </c:layout>
              <c:spPr>
                <a:noFill/>
                <a:ln>
                  <a:noFill/>
                </a:ln>
                <a:effectLst/>
              </c:spPr>
              <c:txPr>
                <a:bodyPr rot="0" spcFirstLastPara="1" vertOverflow="overflow" horzOverflow="overflow"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sl-SI"/>
                </a:p>
              </c:txPr>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rot="0" spcFirstLastPara="1" vertOverflow="overflow" horzOverflow="overflow"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sl-SI"/>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('ZBIRKA-PRIRAST-ODPIS'!$C$82,'ZBIRKA-PRIRAST-ODPIS'!$D$82)</c:f>
              <c:strCache>
                <c:ptCount val="2"/>
                <c:pt idx="0">
                  <c:v>Knjižnična zbirka (inv. e.) (OOK)</c:v>
                </c:pt>
                <c:pt idx="1">
                  <c:v>Knjižnična zbirka (inv. e.) (OK)</c:v>
                </c:pt>
              </c:strCache>
            </c:strRef>
          </c:cat>
          <c:val>
            <c:numRef>
              <c:f>('ZBIRKA-PRIRAST-ODPIS'!$C$94,'ZBIRKA-PRIRAST-ODPIS'!$D$94)</c:f>
              <c:numCache>
                <c:formatCode>#,##0</c:formatCode>
                <c:ptCount val="2"/>
                <c:pt idx="0">
                  <c:v>5863413</c:v>
                </c:pt>
                <c:pt idx="1">
                  <c:v>5633802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sl-S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4EA989-058F-46E7-BC19-15C5B9092EAE}"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sl-SI"/>
        </a:p>
      </dgm:t>
    </dgm:pt>
    <dgm:pt modelId="{320286E8-23D4-440E-8599-E8E6144C8CEC}">
      <dgm:prSet/>
      <dgm:spPr/>
      <dgm:t>
        <a:bodyPr/>
        <a:lstStyle/>
        <a:p>
          <a:pPr rtl="0"/>
          <a:r>
            <a:rPr lang="sl-SI" b="1" dirty="0" smtClean="0">
              <a:solidFill>
                <a:srgbClr val="C00000"/>
              </a:solidFill>
            </a:rPr>
            <a:t>Stanje </a:t>
          </a:r>
          <a:r>
            <a:rPr lang="sl-SI" b="1" dirty="0" smtClean="0">
              <a:solidFill>
                <a:srgbClr val="C00000"/>
              </a:solidFill>
            </a:rPr>
            <a:t>knjižnične dejavnosti</a:t>
          </a:r>
        </a:p>
        <a:p>
          <a:pPr rtl="0"/>
          <a:r>
            <a:rPr lang="sl-SI" b="1" dirty="0" smtClean="0">
              <a:solidFill>
                <a:srgbClr val="C00000"/>
              </a:solidFill>
            </a:rPr>
            <a:t>2014 - </a:t>
          </a:r>
          <a:r>
            <a:rPr lang="sl-SI" b="1" dirty="0" smtClean="0">
              <a:solidFill>
                <a:srgbClr val="C00000"/>
              </a:solidFill>
            </a:rPr>
            <a:t>2013 </a:t>
          </a:r>
          <a:endParaRPr lang="sl-SI" dirty="0">
            <a:solidFill>
              <a:srgbClr val="C00000"/>
            </a:solidFill>
          </a:endParaRPr>
        </a:p>
      </dgm:t>
    </dgm:pt>
    <dgm:pt modelId="{9FCEFDEB-F4EB-4CE5-917D-0E73546712EC}" type="sibTrans" cxnId="{9B07A1C2-C5D8-41F6-8859-2527ACAA2F26}">
      <dgm:prSet/>
      <dgm:spPr/>
      <dgm:t>
        <a:bodyPr/>
        <a:lstStyle/>
        <a:p>
          <a:endParaRPr lang="sl-SI"/>
        </a:p>
      </dgm:t>
    </dgm:pt>
    <dgm:pt modelId="{699F19FD-7E39-4746-BAB2-40CA12AA5D04}" type="parTrans" cxnId="{9B07A1C2-C5D8-41F6-8859-2527ACAA2F26}">
      <dgm:prSet/>
      <dgm:spPr/>
      <dgm:t>
        <a:bodyPr/>
        <a:lstStyle/>
        <a:p>
          <a:endParaRPr lang="sl-SI"/>
        </a:p>
      </dgm:t>
    </dgm:pt>
    <dgm:pt modelId="{32524125-B8A5-4CBA-A0FA-F269CBBD4684}" type="pres">
      <dgm:prSet presAssocID="{644EA989-058F-46E7-BC19-15C5B9092EAE}" presName="linearFlow" presStyleCnt="0">
        <dgm:presLayoutVars>
          <dgm:dir/>
          <dgm:resizeHandles val="exact"/>
        </dgm:presLayoutVars>
      </dgm:prSet>
      <dgm:spPr/>
      <dgm:t>
        <a:bodyPr/>
        <a:lstStyle/>
        <a:p>
          <a:endParaRPr lang="sl-SI"/>
        </a:p>
      </dgm:t>
    </dgm:pt>
    <dgm:pt modelId="{6192B2FB-759F-47B1-8A14-499FFACCCC7D}" type="pres">
      <dgm:prSet presAssocID="{320286E8-23D4-440E-8599-E8E6144C8CEC}" presName="composite" presStyleCnt="0"/>
      <dgm:spPr/>
      <dgm:t>
        <a:bodyPr/>
        <a:lstStyle/>
        <a:p>
          <a:endParaRPr lang="en-US"/>
        </a:p>
      </dgm:t>
    </dgm:pt>
    <dgm:pt modelId="{9B4FB9BB-80F9-4875-A63D-B744C2D98869}" type="pres">
      <dgm:prSet presAssocID="{320286E8-23D4-440E-8599-E8E6144C8CEC}" presName="imgShp" presStyleLbl="fgImgPlace1" presStyleIdx="0" presStyleCnt="1" custLinFactNeighborX="-30140" custLinFactNeighborY="-5003"/>
      <dgm:spPr/>
      <dgm:t>
        <a:bodyPr/>
        <a:lstStyle/>
        <a:p>
          <a:endParaRPr lang="en-US"/>
        </a:p>
      </dgm:t>
    </dgm:pt>
    <dgm:pt modelId="{42403C69-3D41-45DC-8E06-5898DE487A0B}" type="pres">
      <dgm:prSet presAssocID="{320286E8-23D4-440E-8599-E8E6144C8CEC}" presName="txShp" presStyleLbl="node1" presStyleIdx="0" presStyleCnt="1" custScaleX="115278" custLinFactNeighborX="-7971" custLinFactNeighborY="1474">
        <dgm:presLayoutVars>
          <dgm:bulletEnabled val="1"/>
        </dgm:presLayoutVars>
      </dgm:prSet>
      <dgm:spPr/>
      <dgm:t>
        <a:bodyPr/>
        <a:lstStyle/>
        <a:p>
          <a:endParaRPr lang="sl-SI"/>
        </a:p>
      </dgm:t>
    </dgm:pt>
  </dgm:ptLst>
  <dgm:cxnLst>
    <dgm:cxn modelId="{03FFDFED-EFDB-401D-8F57-6D49E07E60E5}" type="presOf" srcId="{320286E8-23D4-440E-8599-E8E6144C8CEC}" destId="{42403C69-3D41-45DC-8E06-5898DE487A0B}" srcOrd="0" destOrd="0" presId="urn:microsoft.com/office/officeart/2005/8/layout/vList3"/>
    <dgm:cxn modelId="{6957C9E8-B225-4B6E-8C45-BB61D98AAC73}" type="presOf" srcId="{644EA989-058F-46E7-BC19-15C5B9092EAE}" destId="{32524125-B8A5-4CBA-A0FA-F269CBBD4684}" srcOrd="0" destOrd="0" presId="urn:microsoft.com/office/officeart/2005/8/layout/vList3"/>
    <dgm:cxn modelId="{9B07A1C2-C5D8-41F6-8859-2527ACAA2F26}" srcId="{644EA989-058F-46E7-BC19-15C5B9092EAE}" destId="{320286E8-23D4-440E-8599-E8E6144C8CEC}" srcOrd="0" destOrd="0" parTransId="{699F19FD-7E39-4746-BAB2-40CA12AA5D04}" sibTransId="{9FCEFDEB-F4EB-4CE5-917D-0E73546712EC}"/>
    <dgm:cxn modelId="{9AB35EC7-562E-4A3C-8DC3-722B03F9EFD5}" type="presParOf" srcId="{32524125-B8A5-4CBA-A0FA-F269CBBD4684}" destId="{6192B2FB-759F-47B1-8A14-499FFACCCC7D}" srcOrd="0" destOrd="0" presId="urn:microsoft.com/office/officeart/2005/8/layout/vList3"/>
    <dgm:cxn modelId="{18765142-DAB6-4063-ACE5-0FBC255D66F9}" type="presParOf" srcId="{6192B2FB-759F-47B1-8A14-499FFACCCC7D}" destId="{9B4FB9BB-80F9-4875-A63D-B744C2D98869}" srcOrd="0" destOrd="0" presId="urn:microsoft.com/office/officeart/2005/8/layout/vList3"/>
    <dgm:cxn modelId="{7CCFE32A-3F6E-4EB5-A594-8CE66BEB0A26}" type="presParOf" srcId="{6192B2FB-759F-47B1-8A14-499FFACCCC7D}" destId="{42403C69-3D41-45DC-8E06-5898DE487A0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03C69-3D41-45DC-8E06-5898DE487A0B}">
      <dsp:nvSpPr>
        <dsp:cNvPr id="0" name=""/>
        <dsp:cNvSpPr/>
      </dsp:nvSpPr>
      <dsp:spPr>
        <a:xfrm rot="10800000">
          <a:off x="703123" y="0"/>
          <a:ext cx="6015224" cy="1610584"/>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0223" tIns="118110" rIns="220472" bIns="118110" numCol="1" spcCol="1270" anchor="ctr" anchorCtr="0">
          <a:noAutofit/>
        </a:bodyPr>
        <a:lstStyle/>
        <a:p>
          <a:pPr lvl="0" algn="ctr" defTabSz="1377950" rtl="0">
            <a:lnSpc>
              <a:spcPct val="90000"/>
            </a:lnSpc>
            <a:spcBef>
              <a:spcPct val="0"/>
            </a:spcBef>
            <a:spcAft>
              <a:spcPct val="35000"/>
            </a:spcAft>
          </a:pPr>
          <a:r>
            <a:rPr lang="sl-SI" sz="3100" b="1" kern="1200" dirty="0" smtClean="0">
              <a:solidFill>
                <a:srgbClr val="C00000"/>
              </a:solidFill>
            </a:rPr>
            <a:t>Stanje </a:t>
          </a:r>
          <a:r>
            <a:rPr lang="sl-SI" sz="3100" b="1" kern="1200" dirty="0" smtClean="0">
              <a:solidFill>
                <a:srgbClr val="C00000"/>
              </a:solidFill>
            </a:rPr>
            <a:t>knjižnične dejavnosti</a:t>
          </a:r>
        </a:p>
        <a:p>
          <a:pPr lvl="0" algn="ctr" defTabSz="1377950" rtl="0">
            <a:lnSpc>
              <a:spcPct val="90000"/>
            </a:lnSpc>
            <a:spcBef>
              <a:spcPct val="0"/>
            </a:spcBef>
            <a:spcAft>
              <a:spcPct val="35000"/>
            </a:spcAft>
          </a:pPr>
          <a:r>
            <a:rPr lang="sl-SI" sz="3100" b="1" kern="1200" dirty="0" smtClean="0">
              <a:solidFill>
                <a:srgbClr val="C00000"/>
              </a:solidFill>
            </a:rPr>
            <a:t>2014 - </a:t>
          </a:r>
          <a:r>
            <a:rPr lang="sl-SI" sz="3100" b="1" kern="1200" dirty="0" smtClean="0">
              <a:solidFill>
                <a:srgbClr val="C00000"/>
              </a:solidFill>
            </a:rPr>
            <a:t>2013 </a:t>
          </a:r>
          <a:endParaRPr lang="sl-SI" sz="3100" kern="1200" dirty="0">
            <a:solidFill>
              <a:srgbClr val="C00000"/>
            </a:solidFill>
          </a:endParaRPr>
        </a:p>
      </dsp:txBody>
      <dsp:txXfrm rot="10800000">
        <a:off x="1105769" y="0"/>
        <a:ext cx="5612578" cy="1610584"/>
      </dsp:txXfrm>
    </dsp:sp>
    <dsp:sp modelId="{9B4FB9BB-80F9-4875-A63D-B744C2D98869}">
      <dsp:nvSpPr>
        <dsp:cNvPr id="0" name=""/>
        <dsp:cNvSpPr/>
      </dsp:nvSpPr>
      <dsp:spPr>
        <a:xfrm>
          <a:off x="226934" y="0"/>
          <a:ext cx="1610584" cy="1610584"/>
        </a:xfrm>
        <a:prstGeom prst="ellipse">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50445" y="0"/>
            <a:ext cx="2945659" cy="496411"/>
          </a:xfrm>
          <a:prstGeom prst="rect">
            <a:avLst/>
          </a:prstGeom>
        </p:spPr>
        <p:txBody>
          <a:bodyPr vert="horz" lIns="91440" tIns="45720" rIns="91440" bIns="45720" rtlCol="0"/>
          <a:lstStyle>
            <a:lvl1pPr algn="r">
              <a:defRPr sz="1200"/>
            </a:lvl1pPr>
          </a:lstStyle>
          <a:p>
            <a:fld id="{B20BC32D-2E8C-48E3-94E8-5F03FC029076}" type="datetimeFigureOut">
              <a:rPr lang="sl-SI" smtClean="0"/>
              <a:pPr/>
              <a:t>16.9.2015</a:t>
            </a:fld>
            <a:endParaRPr lang="sl-SI"/>
          </a:p>
        </p:txBody>
      </p:sp>
      <p:sp>
        <p:nvSpPr>
          <p:cNvPr id="4" name="Ograda noge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50445" y="9430091"/>
            <a:ext cx="2945659" cy="496411"/>
          </a:xfrm>
          <a:prstGeom prst="rect">
            <a:avLst/>
          </a:prstGeom>
        </p:spPr>
        <p:txBody>
          <a:bodyPr vert="horz" lIns="91440" tIns="45720" rIns="91440" bIns="45720" rtlCol="0" anchor="b"/>
          <a:lstStyle>
            <a:lvl1pPr algn="r">
              <a:defRPr sz="1200"/>
            </a:lvl1pPr>
          </a:lstStyle>
          <a:p>
            <a:fld id="{87B06550-C59E-446C-9D92-78E8F84465E4}" type="slidenum">
              <a:rPr lang="sl-SI" smtClean="0"/>
              <a:pPr/>
              <a:t>‹#›</a:t>
            </a:fld>
            <a:endParaRPr lang="sl-SI"/>
          </a:p>
        </p:txBody>
      </p:sp>
    </p:spTree>
    <p:extLst>
      <p:ext uri="{BB962C8B-B14F-4D97-AF65-F5344CB8AC3E}">
        <p14:creationId xmlns:p14="http://schemas.microsoft.com/office/powerpoint/2010/main" val="3433804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50445" y="0"/>
            <a:ext cx="2945659" cy="496411"/>
          </a:xfrm>
          <a:prstGeom prst="rect">
            <a:avLst/>
          </a:prstGeom>
        </p:spPr>
        <p:txBody>
          <a:bodyPr vert="horz" lIns="91440" tIns="45720" rIns="91440" bIns="45720" rtlCol="0"/>
          <a:lstStyle>
            <a:lvl1pPr algn="r">
              <a:defRPr sz="1200"/>
            </a:lvl1pPr>
          </a:lstStyle>
          <a:p>
            <a:fld id="{35AD2C5F-3D1C-4115-A4E5-FC25E890394A}" type="datetimeFigureOut">
              <a:rPr lang="sl-SI" smtClean="0"/>
              <a:pPr/>
              <a:t>16.9.2015</a:t>
            </a:fld>
            <a:endParaRPr lang="sl-SI"/>
          </a:p>
        </p:txBody>
      </p:sp>
      <p:sp>
        <p:nvSpPr>
          <p:cNvPr id="4" name="Ograda stranske slik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79768" y="4715908"/>
            <a:ext cx="5438140" cy="4467701"/>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50445" y="9430091"/>
            <a:ext cx="2945659" cy="496411"/>
          </a:xfrm>
          <a:prstGeom prst="rect">
            <a:avLst/>
          </a:prstGeom>
        </p:spPr>
        <p:txBody>
          <a:bodyPr vert="horz" lIns="91440" tIns="45720" rIns="91440" bIns="45720" rtlCol="0" anchor="b"/>
          <a:lstStyle>
            <a:lvl1pPr algn="r">
              <a:defRPr sz="1200"/>
            </a:lvl1pPr>
          </a:lstStyle>
          <a:p>
            <a:fld id="{2CC74F52-DC89-4630-8779-CFE1CA3B8DD9}" type="slidenum">
              <a:rPr lang="sl-SI" smtClean="0"/>
              <a:pPr/>
              <a:t>‹#›</a:t>
            </a:fld>
            <a:endParaRPr lang="sl-SI"/>
          </a:p>
        </p:txBody>
      </p:sp>
    </p:spTree>
    <p:extLst>
      <p:ext uri="{BB962C8B-B14F-4D97-AF65-F5344CB8AC3E}">
        <p14:creationId xmlns:p14="http://schemas.microsoft.com/office/powerpoint/2010/main" val="3086460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2CC74F52-DC89-4630-8779-CFE1CA3B8DD9}" type="slidenum">
              <a:rPr lang="sl-SI" smtClean="0"/>
              <a:pPr/>
              <a:t>1</a:t>
            </a:fld>
            <a:endParaRPr lang="sl-SI"/>
          </a:p>
        </p:txBody>
      </p:sp>
    </p:spTree>
    <p:extLst>
      <p:ext uri="{BB962C8B-B14F-4D97-AF65-F5344CB8AC3E}">
        <p14:creationId xmlns:p14="http://schemas.microsoft.com/office/powerpoint/2010/main" val="363069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2CC74F52-DC89-4630-8779-CFE1CA3B8DD9}" type="slidenum">
              <a:rPr lang="sl-SI" smtClean="0"/>
              <a:pPr/>
              <a:t>2</a:t>
            </a:fld>
            <a:endParaRPr lang="sl-SI"/>
          </a:p>
        </p:txBody>
      </p:sp>
    </p:spTree>
    <p:extLst>
      <p:ext uri="{BB962C8B-B14F-4D97-AF65-F5344CB8AC3E}">
        <p14:creationId xmlns:p14="http://schemas.microsoft.com/office/powerpoint/2010/main" val="266570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2CC74F52-DC89-4630-8779-CFE1CA3B8DD9}" type="slidenum">
              <a:rPr lang="sl-SI" smtClean="0"/>
              <a:pPr/>
              <a:t>5</a:t>
            </a:fld>
            <a:endParaRPr lang="sl-SI"/>
          </a:p>
        </p:txBody>
      </p:sp>
    </p:spTree>
    <p:extLst>
      <p:ext uri="{BB962C8B-B14F-4D97-AF65-F5344CB8AC3E}">
        <p14:creationId xmlns:p14="http://schemas.microsoft.com/office/powerpoint/2010/main" val="426015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F3CE6129-376A-4BE1-9AD2-9147059B57AB}" type="datetime1">
              <a:rPr lang="sl-SI" smtClean="0"/>
              <a:t>16.9.2015</a:t>
            </a:fld>
            <a:endParaRPr lang="sl-SI"/>
          </a:p>
        </p:txBody>
      </p:sp>
      <p:sp>
        <p:nvSpPr>
          <p:cNvPr id="5" name="Ograda noge 4"/>
          <p:cNvSpPr>
            <a:spLocks noGrp="1"/>
          </p:cNvSpPr>
          <p:nvPr>
            <p:ph type="ftr" sz="quarter" idx="11"/>
          </p:nvPr>
        </p:nvSpPr>
        <p:spPr/>
        <p:txBody>
          <a:bodyPr/>
          <a:lstStyle/>
          <a:p>
            <a:r>
              <a:rPr lang="nn-NO" smtClean="0"/>
              <a:t>Sestanek direktorjev, koordinatorjev, 15. 9. 2015</a:t>
            </a:r>
            <a:endParaRPr lang="sl-SI"/>
          </a:p>
        </p:txBody>
      </p:sp>
      <p:sp>
        <p:nvSpPr>
          <p:cNvPr id="6" name="Ograda številke diapozitiva 5"/>
          <p:cNvSpPr>
            <a:spLocks noGrp="1"/>
          </p:cNvSpPr>
          <p:nvPr>
            <p:ph type="sldNum" sz="quarter" idx="12"/>
          </p:nvPr>
        </p:nvSpPr>
        <p:spPr/>
        <p:txBody>
          <a:bodyPr/>
          <a:lstStyle/>
          <a:p>
            <a:fld id="{31822A0C-3EAF-4B45-B73B-66129E0AE3B8}"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B3F083F-DBBD-449F-B34D-86D649AC738B}" type="datetime1">
              <a:rPr lang="sl-SI" smtClean="0"/>
              <a:t>16.9.2015</a:t>
            </a:fld>
            <a:endParaRPr lang="sl-SI"/>
          </a:p>
        </p:txBody>
      </p:sp>
      <p:sp>
        <p:nvSpPr>
          <p:cNvPr id="5" name="Ograda noge 4"/>
          <p:cNvSpPr>
            <a:spLocks noGrp="1"/>
          </p:cNvSpPr>
          <p:nvPr>
            <p:ph type="ftr" sz="quarter" idx="11"/>
          </p:nvPr>
        </p:nvSpPr>
        <p:spPr/>
        <p:txBody>
          <a:bodyPr/>
          <a:lstStyle/>
          <a:p>
            <a:r>
              <a:rPr lang="nn-NO" smtClean="0"/>
              <a:t>Sestanek direktorjev, koordinatorjev, 15. 9. 2015</a:t>
            </a:r>
            <a:endParaRPr lang="sl-SI"/>
          </a:p>
        </p:txBody>
      </p:sp>
      <p:sp>
        <p:nvSpPr>
          <p:cNvPr id="6" name="Ograda številke diapozitiva 5"/>
          <p:cNvSpPr>
            <a:spLocks noGrp="1"/>
          </p:cNvSpPr>
          <p:nvPr>
            <p:ph type="sldNum" sz="quarter" idx="12"/>
          </p:nvPr>
        </p:nvSpPr>
        <p:spPr/>
        <p:txBody>
          <a:bodyPr/>
          <a:lstStyle/>
          <a:p>
            <a:fld id="{31822A0C-3EAF-4B45-B73B-66129E0AE3B8}"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9A2F08A7-E405-44D4-8A71-FFEA491B304D}" type="datetime1">
              <a:rPr lang="sl-SI" smtClean="0"/>
              <a:t>16.9.2015</a:t>
            </a:fld>
            <a:endParaRPr lang="sl-SI"/>
          </a:p>
        </p:txBody>
      </p:sp>
      <p:sp>
        <p:nvSpPr>
          <p:cNvPr id="5" name="Ograda noge 4"/>
          <p:cNvSpPr>
            <a:spLocks noGrp="1"/>
          </p:cNvSpPr>
          <p:nvPr>
            <p:ph type="ftr" sz="quarter" idx="11"/>
          </p:nvPr>
        </p:nvSpPr>
        <p:spPr/>
        <p:txBody>
          <a:bodyPr/>
          <a:lstStyle/>
          <a:p>
            <a:r>
              <a:rPr lang="nn-NO" smtClean="0"/>
              <a:t>Sestanek direktorjev, koordinatorjev, 15. 9. 2015</a:t>
            </a:r>
            <a:endParaRPr lang="sl-SI"/>
          </a:p>
        </p:txBody>
      </p:sp>
      <p:sp>
        <p:nvSpPr>
          <p:cNvPr id="6" name="Ograda številke diapozitiva 5"/>
          <p:cNvSpPr>
            <a:spLocks noGrp="1"/>
          </p:cNvSpPr>
          <p:nvPr>
            <p:ph type="sldNum" sz="quarter" idx="12"/>
          </p:nvPr>
        </p:nvSpPr>
        <p:spPr/>
        <p:txBody>
          <a:bodyPr/>
          <a:lstStyle/>
          <a:p>
            <a:fld id="{31822A0C-3EAF-4B45-B73B-66129E0AE3B8}"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lvl1pPr algn="l">
              <a:defRPr sz="2800">
                <a:solidFill>
                  <a:schemeClr val="bg1"/>
                </a:solidFill>
                <a:latin typeface="Arial" pitchFamily="34" charset="0"/>
                <a:cs typeface="Arial" pitchFamily="34" charset="0"/>
              </a:defRPr>
            </a:lvl1pPr>
          </a:lstStyle>
          <a:p>
            <a:r>
              <a:rPr lang="sl-SI" dirty="0" smtClean="0"/>
              <a:t>Kliknite, če želite urediti slog naslova matrice</a:t>
            </a:r>
            <a:endParaRPr lang="sl-SI" dirty="0"/>
          </a:p>
        </p:txBody>
      </p:sp>
      <p:sp>
        <p:nvSpPr>
          <p:cNvPr id="3" name="Ograda vsebine 2"/>
          <p:cNvSpPr>
            <a:spLocks noGrp="1"/>
          </p:cNvSpPr>
          <p:nvPr>
            <p:ph idx="1"/>
          </p:nvPr>
        </p:nvSpPr>
        <p:spPr/>
        <p:txBody>
          <a:bodyPr>
            <a:normAutofit/>
          </a:bodyPr>
          <a:lstStyle>
            <a:lvl1pPr>
              <a:defRPr sz="2400">
                <a:solidFill>
                  <a:schemeClr val="bg1"/>
                </a:solidFill>
                <a:latin typeface="Arial" pitchFamily="34" charset="0"/>
                <a:cs typeface="Arial" pitchFamily="34" charset="0"/>
              </a:defRPr>
            </a:lvl1pPr>
            <a:lvl2pPr>
              <a:defRPr sz="2400">
                <a:solidFill>
                  <a:schemeClr val="bg1"/>
                </a:solidFill>
                <a:latin typeface="Arial" pitchFamily="34" charset="0"/>
                <a:cs typeface="Arial" pitchFamily="34" charset="0"/>
              </a:defRPr>
            </a:lvl2pPr>
            <a:lvl3pPr>
              <a:defRPr sz="2400">
                <a:solidFill>
                  <a:schemeClr val="bg1"/>
                </a:solidFill>
                <a:latin typeface="Arial" pitchFamily="34" charset="0"/>
                <a:cs typeface="Arial" pitchFamily="34" charset="0"/>
              </a:defRPr>
            </a:lvl3pPr>
            <a:lvl4pPr>
              <a:defRPr sz="2400">
                <a:solidFill>
                  <a:schemeClr val="bg1"/>
                </a:solidFill>
                <a:latin typeface="Arial" pitchFamily="34" charset="0"/>
                <a:cs typeface="Arial" pitchFamily="34" charset="0"/>
              </a:defRPr>
            </a:lvl4pPr>
            <a:lvl5pPr>
              <a:defRPr sz="2400">
                <a:solidFill>
                  <a:schemeClr val="bg1"/>
                </a:solidFill>
                <a:latin typeface="Arial" pitchFamily="34" charset="0"/>
                <a:cs typeface="Arial" pitchFamily="34" charset="0"/>
              </a:defRPr>
            </a:lvl5pPr>
          </a:lstStyle>
          <a:p>
            <a:pPr lvl="0"/>
            <a:r>
              <a:rPr lang="sl-SI" dirty="0" smtClean="0"/>
              <a:t>Kliknite, če želite urediti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4" name="Ograda datuma 3"/>
          <p:cNvSpPr>
            <a:spLocks noGrp="1"/>
          </p:cNvSpPr>
          <p:nvPr>
            <p:ph type="dt" sz="half" idx="10"/>
          </p:nvPr>
        </p:nvSpPr>
        <p:spPr/>
        <p:txBody>
          <a:bodyPr/>
          <a:lstStyle>
            <a:lvl1pPr>
              <a:defRPr>
                <a:solidFill>
                  <a:schemeClr val="bg1"/>
                </a:solidFill>
              </a:defRPr>
            </a:lvl1pPr>
          </a:lstStyle>
          <a:p>
            <a:fld id="{D24BCE37-2D0D-4DCF-BBA9-BF5176C10F3E}" type="datetime1">
              <a:rPr lang="sl-SI" smtClean="0"/>
              <a:t>16.9.2015</a:t>
            </a:fld>
            <a:endParaRPr lang="sl-SI" dirty="0"/>
          </a:p>
        </p:txBody>
      </p:sp>
      <p:sp>
        <p:nvSpPr>
          <p:cNvPr id="5" name="Ograda noge 4"/>
          <p:cNvSpPr>
            <a:spLocks noGrp="1"/>
          </p:cNvSpPr>
          <p:nvPr>
            <p:ph type="ftr" sz="quarter" idx="11"/>
          </p:nvPr>
        </p:nvSpPr>
        <p:spPr/>
        <p:txBody>
          <a:bodyPr/>
          <a:lstStyle/>
          <a:p>
            <a:r>
              <a:rPr lang="nn-NO" smtClean="0"/>
              <a:t>Sestanek direktorjev, koordinatorjev, 15. 9. 2015</a:t>
            </a:r>
            <a:endParaRPr lang="sl-SI"/>
          </a:p>
        </p:txBody>
      </p:sp>
      <p:sp>
        <p:nvSpPr>
          <p:cNvPr id="6" name="Ograda številke diapozitiva 5"/>
          <p:cNvSpPr>
            <a:spLocks noGrp="1"/>
          </p:cNvSpPr>
          <p:nvPr>
            <p:ph type="sldNum" sz="quarter" idx="12"/>
          </p:nvPr>
        </p:nvSpPr>
        <p:spPr/>
        <p:txBody>
          <a:bodyPr/>
          <a:lstStyle/>
          <a:p>
            <a:fld id="{31822A0C-3EAF-4B45-B73B-66129E0AE3B8}"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6AB6DAEE-0871-4DB1-A2E7-5745F4730CE7}" type="datetime1">
              <a:rPr lang="sl-SI" smtClean="0"/>
              <a:t>16.9.2015</a:t>
            </a:fld>
            <a:endParaRPr lang="sl-SI"/>
          </a:p>
        </p:txBody>
      </p:sp>
      <p:sp>
        <p:nvSpPr>
          <p:cNvPr id="5" name="Ograda noge 4"/>
          <p:cNvSpPr>
            <a:spLocks noGrp="1"/>
          </p:cNvSpPr>
          <p:nvPr>
            <p:ph type="ftr" sz="quarter" idx="11"/>
          </p:nvPr>
        </p:nvSpPr>
        <p:spPr/>
        <p:txBody>
          <a:bodyPr/>
          <a:lstStyle/>
          <a:p>
            <a:r>
              <a:rPr lang="nn-NO" smtClean="0"/>
              <a:t>Sestanek direktorjev, koordinatorjev, 15. 9. 2015</a:t>
            </a:r>
            <a:endParaRPr lang="sl-SI"/>
          </a:p>
        </p:txBody>
      </p:sp>
      <p:sp>
        <p:nvSpPr>
          <p:cNvPr id="6" name="Ograda številke diapozitiva 5"/>
          <p:cNvSpPr>
            <a:spLocks noGrp="1"/>
          </p:cNvSpPr>
          <p:nvPr>
            <p:ph type="sldNum" sz="quarter" idx="12"/>
          </p:nvPr>
        </p:nvSpPr>
        <p:spPr/>
        <p:txBody>
          <a:bodyPr/>
          <a:lstStyle/>
          <a:p>
            <a:fld id="{31822A0C-3EAF-4B45-B73B-66129E0AE3B8}"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08DCB418-48BB-46EF-A2C2-46D3C68AD0B6}" type="datetime1">
              <a:rPr lang="sl-SI" smtClean="0"/>
              <a:t>16.9.2015</a:t>
            </a:fld>
            <a:endParaRPr lang="sl-SI"/>
          </a:p>
        </p:txBody>
      </p:sp>
      <p:sp>
        <p:nvSpPr>
          <p:cNvPr id="6" name="Ograda noge 5"/>
          <p:cNvSpPr>
            <a:spLocks noGrp="1"/>
          </p:cNvSpPr>
          <p:nvPr>
            <p:ph type="ftr" sz="quarter" idx="11"/>
          </p:nvPr>
        </p:nvSpPr>
        <p:spPr/>
        <p:txBody>
          <a:bodyPr/>
          <a:lstStyle/>
          <a:p>
            <a:r>
              <a:rPr lang="nn-NO" smtClean="0"/>
              <a:t>Sestanek direktorjev, koordinatorjev, 15. 9. 2015</a:t>
            </a:r>
            <a:endParaRPr lang="sl-SI"/>
          </a:p>
        </p:txBody>
      </p:sp>
      <p:sp>
        <p:nvSpPr>
          <p:cNvPr id="7" name="Ograda številke diapozitiva 6"/>
          <p:cNvSpPr>
            <a:spLocks noGrp="1"/>
          </p:cNvSpPr>
          <p:nvPr>
            <p:ph type="sldNum" sz="quarter" idx="12"/>
          </p:nvPr>
        </p:nvSpPr>
        <p:spPr/>
        <p:txBody>
          <a:bodyPr/>
          <a:lstStyle/>
          <a:p>
            <a:fld id="{31822A0C-3EAF-4B45-B73B-66129E0AE3B8}"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A7C07EBA-47BA-4AF5-85AC-55F1442735BD}" type="datetime1">
              <a:rPr lang="sl-SI" smtClean="0"/>
              <a:t>16.9.2015</a:t>
            </a:fld>
            <a:endParaRPr lang="sl-SI"/>
          </a:p>
        </p:txBody>
      </p:sp>
      <p:sp>
        <p:nvSpPr>
          <p:cNvPr id="8" name="Ograda noge 7"/>
          <p:cNvSpPr>
            <a:spLocks noGrp="1"/>
          </p:cNvSpPr>
          <p:nvPr>
            <p:ph type="ftr" sz="quarter" idx="11"/>
          </p:nvPr>
        </p:nvSpPr>
        <p:spPr/>
        <p:txBody>
          <a:bodyPr/>
          <a:lstStyle/>
          <a:p>
            <a:r>
              <a:rPr lang="nn-NO" smtClean="0"/>
              <a:t>Sestanek direktorjev, koordinatorjev, 15. 9. 2015</a:t>
            </a:r>
            <a:endParaRPr lang="sl-SI"/>
          </a:p>
        </p:txBody>
      </p:sp>
      <p:sp>
        <p:nvSpPr>
          <p:cNvPr id="9" name="Ograda številke diapozitiva 8"/>
          <p:cNvSpPr>
            <a:spLocks noGrp="1"/>
          </p:cNvSpPr>
          <p:nvPr>
            <p:ph type="sldNum" sz="quarter" idx="12"/>
          </p:nvPr>
        </p:nvSpPr>
        <p:spPr/>
        <p:txBody>
          <a:bodyPr/>
          <a:lstStyle/>
          <a:p>
            <a:fld id="{31822A0C-3EAF-4B45-B73B-66129E0AE3B8}"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F2722306-2755-496F-A3F1-62314879B6CB}" type="datetime1">
              <a:rPr lang="sl-SI" smtClean="0"/>
              <a:t>16.9.2015</a:t>
            </a:fld>
            <a:endParaRPr lang="sl-SI"/>
          </a:p>
        </p:txBody>
      </p:sp>
      <p:sp>
        <p:nvSpPr>
          <p:cNvPr id="4" name="Ograda noge 3"/>
          <p:cNvSpPr>
            <a:spLocks noGrp="1"/>
          </p:cNvSpPr>
          <p:nvPr>
            <p:ph type="ftr" sz="quarter" idx="11"/>
          </p:nvPr>
        </p:nvSpPr>
        <p:spPr/>
        <p:txBody>
          <a:bodyPr/>
          <a:lstStyle/>
          <a:p>
            <a:r>
              <a:rPr lang="nn-NO" smtClean="0"/>
              <a:t>Sestanek direktorjev, koordinatorjev, 15. 9. 2015</a:t>
            </a:r>
            <a:endParaRPr lang="sl-SI"/>
          </a:p>
        </p:txBody>
      </p:sp>
      <p:sp>
        <p:nvSpPr>
          <p:cNvPr id="5" name="Ograda številke diapozitiva 4"/>
          <p:cNvSpPr>
            <a:spLocks noGrp="1"/>
          </p:cNvSpPr>
          <p:nvPr>
            <p:ph type="sldNum" sz="quarter" idx="12"/>
          </p:nvPr>
        </p:nvSpPr>
        <p:spPr/>
        <p:txBody>
          <a:bodyPr/>
          <a:lstStyle/>
          <a:p>
            <a:fld id="{31822A0C-3EAF-4B45-B73B-66129E0AE3B8}"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BF70FFC6-0285-437C-BD28-F3F573ADE5B7}" type="datetime1">
              <a:rPr lang="sl-SI" smtClean="0"/>
              <a:t>16.9.2015</a:t>
            </a:fld>
            <a:endParaRPr lang="sl-SI"/>
          </a:p>
        </p:txBody>
      </p:sp>
      <p:sp>
        <p:nvSpPr>
          <p:cNvPr id="3" name="Ograda noge 2"/>
          <p:cNvSpPr>
            <a:spLocks noGrp="1"/>
          </p:cNvSpPr>
          <p:nvPr>
            <p:ph type="ftr" sz="quarter" idx="11"/>
          </p:nvPr>
        </p:nvSpPr>
        <p:spPr/>
        <p:txBody>
          <a:bodyPr/>
          <a:lstStyle/>
          <a:p>
            <a:r>
              <a:rPr lang="nn-NO" smtClean="0"/>
              <a:t>Sestanek direktorjev, koordinatorjev, 15. 9. 2015</a:t>
            </a:r>
            <a:endParaRPr lang="sl-SI"/>
          </a:p>
        </p:txBody>
      </p:sp>
      <p:sp>
        <p:nvSpPr>
          <p:cNvPr id="4" name="Ograda številke diapozitiva 3"/>
          <p:cNvSpPr>
            <a:spLocks noGrp="1"/>
          </p:cNvSpPr>
          <p:nvPr>
            <p:ph type="sldNum" sz="quarter" idx="12"/>
          </p:nvPr>
        </p:nvSpPr>
        <p:spPr/>
        <p:txBody>
          <a:bodyPr/>
          <a:lstStyle/>
          <a:p>
            <a:fld id="{31822A0C-3EAF-4B45-B73B-66129E0AE3B8}"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2A56E4C5-32A7-4573-98BF-C76BB75850C2}" type="datetime1">
              <a:rPr lang="sl-SI" smtClean="0"/>
              <a:t>16.9.2015</a:t>
            </a:fld>
            <a:endParaRPr lang="sl-SI"/>
          </a:p>
        </p:txBody>
      </p:sp>
      <p:sp>
        <p:nvSpPr>
          <p:cNvPr id="6" name="Ograda noge 5"/>
          <p:cNvSpPr>
            <a:spLocks noGrp="1"/>
          </p:cNvSpPr>
          <p:nvPr>
            <p:ph type="ftr" sz="quarter" idx="11"/>
          </p:nvPr>
        </p:nvSpPr>
        <p:spPr/>
        <p:txBody>
          <a:bodyPr/>
          <a:lstStyle/>
          <a:p>
            <a:r>
              <a:rPr lang="nn-NO" smtClean="0"/>
              <a:t>Sestanek direktorjev, koordinatorjev, 15. 9. 2015</a:t>
            </a:r>
            <a:endParaRPr lang="sl-SI"/>
          </a:p>
        </p:txBody>
      </p:sp>
      <p:sp>
        <p:nvSpPr>
          <p:cNvPr id="7" name="Ograda številke diapozitiva 6"/>
          <p:cNvSpPr>
            <a:spLocks noGrp="1"/>
          </p:cNvSpPr>
          <p:nvPr>
            <p:ph type="sldNum" sz="quarter" idx="12"/>
          </p:nvPr>
        </p:nvSpPr>
        <p:spPr/>
        <p:txBody>
          <a:bodyPr/>
          <a:lstStyle/>
          <a:p>
            <a:fld id="{31822A0C-3EAF-4B45-B73B-66129E0AE3B8}"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4E1BCA78-A75C-47B5-9068-87FA94E23F76}" type="datetime1">
              <a:rPr lang="sl-SI" smtClean="0"/>
              <a:t>16.9.2015</a:t>
            </a:fld>
            <a:endParaRPr lang="sl-SI"/>
          </a:p>
        </p:txBody>
      </p:sp>
      <p:sp>
        <p:nvSpPr>
          <p:cNvPr id="6" name="Ograda noge 5"/>
          <p:cNvSpPr>
            <a:spLocks noGrp="1"/>
          </p:cNvSpPr>
          <p:nvPr>
            <p:ph type="ftr" sz="quarter" idx="11"/>
          </p:nvPr>
        </p:nvSpPr>
        <p:spPr/>
        <p:txBody>
          <a:bodyPr/>
          <a:lstStyle/>
          <a:p>
            <a:r>
              <a:rPr lang="nn-NO" smtClean="0"/>
              <a:t>Sestanek direktorjev, koordinatorjev, 15. 9. 2015</a:t>
            </a:r>
            <a:endParaRPr lang="sl-SI"/>
          </a:p>
        </p:txBody>
      </p:sp>
      <p:sp>
        <p:nvSpPr>
          <p:cNvPr id="7" name="Ograda številke diapozitiva 6"/>
          <p:cNvSpPr>
            <a:spLocks noGrp="1"/>
          </p:cNvSpPr>
          <p:nvPr>
            <p:ph type="sldNum" sz="quarter" idx="12"/>
          </p:nvPr>
        </p:nvSpPr>
        <p:spPr/>
        <p:txBody>
          <a:bodyPr/>
          <a:lstStyle/>
          <a:p>
            <a:fld id="{31822A0C-3EAF-4B45-B73B-66129E0AE3B8}"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9000"/>
            <a:lum/>
          </a:blip>
          <a:srcRect/>
          <a:stretch>
            <a:fillRect/>
          </a:stretch>
        </a:blip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39A19-4968-46E0-B38C-989ECBA39C4A}" type="datetime1">
              <a:rPr lang="sl-SI" smtClean="0"/>
              <a:t>16.9.2015</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n-NO" smtClean="0"/>
              <a:t>Sestanek direktorjev, koordinatorjev, 15. 9. 2015</a:t>
            </a: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22A0C-3EAF-4B45-B73B-66129E0AE3B8}"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363034320"/>
              </p:ext>
            </p:extLst>
          </p:nvPr>
        </p:nvGraphicFramePr>
        <p:xfrm>
          <a:off x="838353" y="2829140"/>
          <a:ext cx="7846640" cy="1610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odnaslov 2"/>
          <p:cNvSpPr>
            <a:spLocks noGrp="1"/>
          </p:cNvSpPr>
          <p:nvPr>
            <p:ph type="subTitle" idx="1"/>
          </p:nvPr>
        </p:nvSpPr>
        <p:spPr>
          <a:xfrm>
            <a:off x="1338505" y="4938556"/>
            <a:ext cx="6400800" cy="1944216"/>
          </a:xfrm>
        </p:spPr>
        <p:txBody>
          <a:bodyPr>
            <a:normAutofit/>
          </a:bodyPr>
          <a:lstStyle/>
          <a:p>
            <a:endParaRPr lang="sl-SI" sz="1200" dirty="0" smtClean="0">
              <a:solidFill>
                <a:srgbClr val="00B050"/>
              </a:solidFill>
            </a:endParaRPr>
          </a:p>
          <a:p>
            <a:r>
              <a:rPr lang="sl-SI" sz="1200" dirty="0" smtClean="0">
                <a:solidFill>
                  <a:schemeClr val="bg1"/>
                </a:solidFill>
              </a:rPr>
              <a:t>Narodna </a:t>
            </a:r>
            <a:r>
              <a:rPr lang="sl-SI" sz="1200" dirty="0">
                <a:solidFill>
                  <a:schemeClr val="bg1"/>
                </a:solidFill>
              </a:rPr>
              <a:t>in univerzitetna </a:t>
            </a:r>
            <a:r>
              <a:rPr lang="sl-SI" sz="1200" dirty="0" smtClean="0">
                <a:solidFill>
                  <a:schemeClr val="bg1"/>
                </a:solidFill>
              </a:rPr>
              <a:t>knjižnica</a:t>
            </a:r>
            <a:r>
              <a:rPr lang="sl-SI" sz="1200" dirty="0">
                <a:solidFill>
                  <a:schemeClr val="bg1"/>
                </a:solidFill>
              </a:rPr>
              <a:t> </a:t>
            </a:r>
            <a:r>
              <a:rPr lang="sl-SI" sz="1200" dirty="0" smtClean="0">
                <a:solidFill>
                  <a:schemeClr val="bg1"/>
                </a:solidFill>
              </a:rPr>
              <a:t>(CeZaR) </a:t>
            </a:r>
          </a:p>
          <a:p>
            <a:r>
              <a:rPr lang="sl-SI" sz="1200" dirty="0" smtClean="0">
                <a:solidFill>
                  <a:schemeClr val="bg1"/>
                </a:solidFill>
              </a:rPr>
              <a:t>Turjaška 1 (Leskoškova 12)  </a:t>
            </a:r>
          </a:p>
          <a:p>
            <a:r>
              <a:rPr lang="sl-SI" sz="1200" dirty="0" smtClean="0">
                <a:solidFill>
                  <a:schemeClr val="bg1"/>
                </a:solidFill>
              </a:rPr>
              <a:t>1000 Ljubljana </a:t>
            </a:r>
          </a:p>
          <a:p>
            <a:r>
              <a:rPr lang="sl-SI" sz="1200" dirty="0" smtClean="0">
                <a:solidFill>
                  <a:schemeClr val="bg1"/>
                </a:solidFill>
              </a:rPr>
              <a:t>tel</a:t>
            </a:r>
            <a:r>
              <a:rPr lang="sl-SI" sz="1200" dirty="0">
                <a:solidFill>
                  <a:schemeClr val="bg1"/>
                </a:solidFill>
              </a:rPr>
              <a:t>.: </a:t>
            </a:r>
            <a:r>
              <a:rPr lang="sl-SI" sz="1200" dirty="0" smtClean="0">
                <a:solidFill>
                  <a:schemeClr val="bg1"/>
                </a:solidFill>
              </a:rPr>
              <a:t>+386 </a:t>
            </a:r>
            <a:r>
              <a:rPr lang="sl-SI" sz="1200" dirty="0">
                <a:solidFill>
                  <a:schemeClr val="bg1"/>
                </a:solidFill>
              </a:rPr>
              <a:t>1 5861 </a:t>
            </a:r>
            <a:r>
              <a:rPr lang="sl-SI" sz="1200" dirty="0" smtClean="0">
                <a:solidFill>
                  <a:schemeClr val="bg1"/>
                </a:solidFill>
              </a:rPr>
              <a:t>339</a:t>
            </a:r>
            <a:r>
              <a:rPr lang="sl-SI" sz="1200" dirty="0">
                <a:solidFill>
                  <a:schemeClr val="bg1"/>
                </a:solidFill>
              </a:rPr>
              <a:t/>
            </a:r>
            <a:br>
              <a:rPr lang="sl-SI" sz="1200" dirty="0">
                <a:solidFill>
                  <a:schemeClr val="bg1"/>
                </a:solidFill>
              </a:rPr>
            </a:br>
            <a:r>
              <a:rPr lang="sl-SI" sz="1200" dirty="0" smtClean="0">
                <a:solidFill>
                  <a:schemeClr val="bg1"/>
                </a:solidFill>
              </a:rPr>
              <a:t>e-mail: bina.trplan@nuk.uni-lj.si </a:t>
            </a:r>
            <a:endParaRPr lang="sl-SI" sz="1200" dirty="0">
              <a:solidFill>
                <a:schemeClr val="accent1">
                  <a:lumMod val="20000"/>
                  <a:lumOff val="80000"/>
                </a:schemeClr>
              </a:solidFill>
              <a:latin typeface="Arial" pitchFamily="34" charset="0"/>
              <a:cs typeface="Arial" pitchFamily="34" charset="0"/>
            </a:endParaRPr>
          </a:p>
        </p:txBody>
      </p:sp>
      <p:sp>
        <p:nvSpPr>
          <p:cNvPr id="4" name="Označba mesta datuma 3"/>
          <p:cNvSpPr>
            <a:spLocks noGrp="1"/>
          </p:cNvSpPr>
          <p:nvPr>
            <p:ph type="dt" sz="half" idx="10"/>
          </p:nvPr>
        </p:nvSpPr>
        <p:spPr/>
        <p:txBody>
          <a:bodyPr/>
          <a:lstStyle/>
          <a:p>
            <a:fld id="{A7A6EA7C-CE43-451F-AC8C-36B60FD0C443}" type="datetime1">
              <a:rPr lang="sl-SI" smtClean="0"/>
              <a:t>16.9.2015</a:t>
            </a:fld>
            <a:endParaRPr lang="sl-SI" dirty="0"/>
          </a:p>
        </p:txBody>
      </p:sp>
      <p:sp>
        <p:nvSpPr>
          <p:cNvPr id="5" name="Označba mesta noge 4"/>
          <p:cNvSpPr>
            <a:spLocks noGrp="1"/>
          </p:cNvSpPr>
          <p:nvPr>
            <p:ph type="ftr" sz="quarter" idx="11"/>
          </p:nvPr>
        </p:nvSpPr>
        <p:spPr>
          <a:xfrm>
            <a:off x="2555776" y="6381328"/>
            <a:ext cx="3464024" cy="340147"/>
          </a:xfrm>
        </p:spPr>
        <p:txBody>
          <a:bodyPr/>
          <a:lstStyle/>
          <a:p>
            <a:r>
              <a:rPr lang="nn-NO" dirty="0" err="1" smtClean="0"/>
              <a:t>Sestanek</a:t>
            </a:r>
            <a:r>
              <a:rPr lang="nn-NO" dirty="0" smtClean="0"/>
              <a:t> </a:t>
            </a:r>
            <a:r>
              <a:rPr lang="nn-NO" dirty="0" err="1" smtClean="0"/>
              <a:t>direktorjev</a:t>
            </a:r>
            <a:r>
              <a:rPr lang="nn-NO" dirty="0" smtClean="0"/>
              <a:t>, </a:t>
            </a:r>
            <a:r>
              <a:rPr lang="nn-NO" dirty="0" err="1" smtClean="0"/>
              <a:t>koordinatorjev</a:t>
            </a:r>
            <a:r>
              <a:rPr lang="nn-NO" dirty="0" smtClean="0"/>
              <a:t>, 15. 9. 2015</a:t>
            </a:r>
            <a:endParaRPr lang="sl-SI" dirty="0"/>
          </a:p>
        </p:txBody>
      </p:sp>
      <p:sp>
        <p:nvSpPr>
          <p:cNvPr id="6" name="Označba mesta številke diapozitiva 5"/>
          <p:cNvSpPr>
            <a:spLocks noGrp="1"/>
          </p:cNvSpPr>
          <p:nvPr>
            <p:ph type="sldNum" sz="quarter" idx="12"/>
          </p:nvPr>
        </p:nvSpPr>
        <p:spPr/>
        <p:txBody>
          <a:bodyPr/>
          <a:lstStyle/>
          <a:p>
            <a:fld id="{31822A0C-3EAF-4B45-B73B-66129E0AE3B8}" type="slidenum">
              <a:rPr lang="sl-SI" smtClean="0"/>
              <a:pPr/>
              <a:t>1</a:t>
            </a:fld>
            <a:endParaRPr lang="sl-SI"/>
          </a:p>
        </p:txBody>
      </p:sp>
      <p:pic>
        <p:nvPicPr>
          <p:cNvPr id="7" name="Slika 6" descr="LOGO JPG"/>
          <p:cNvPicPr/>
          <p:nvPr/>
        </p:nvPicPr>
        <p:blipFill>
          <a:blip r:embed="rId8" cstate="print"/>
          <a:srcRect/>
          <a:stretch>
            <a:fillRect/>
          </a:stretch>
        </p:blipFill>
        <p:spPr bwMode="auto">
          <a:xfrm>
            <a:off x="1103640" y="3358713"/>
            <a:ext cx="1512168" cy="551437"/>
          </a:xfrm>
          <a:prstGeom prst="rect">
            <a:avLst/>
          </a:prstGeom>
          <a:noFill/>
          <a:ln w="9525">
            <a:noFill/>
            <a:miter lim="800000"/>
            <a:headEnd/>
            <a:tailEnd/>
          </a:ln>
        </p:spPr>
      </p:pic>
      <p:sp>
        <p:nvSpPr>
          <p:cNvPr id="10" name="PoljeZBesedilom 9"/>
          <p:cNvSpPr txBox="1"/>
          <p:nvPr/>
        </p:nvSpPr>
        <p:spPr>
          <a:xfrm>
            <a:off x="3184897" y="2283837"/>
            <a:ext cx="3153556" cy="461665"/>
          </a:xfrm>
          <a:prstGeom prst="rect">
            <a:avLst/>
          </a:prstGeom>
          <a:noFill/>
        </p:spPr>
        <p:txBody>
          <a:bodyPr wrap="none" rtlCol="0">
            <a:spAutoFit/>
          </a:bodyPr>
          <a:lstStyle/>
          <a:p>
            <a:pPr algn="ctr"/>
            <a:r>
              <a:rPr lang="sl-SI" sz="2400" dirty="0" smtClean="0">
                <a:solidFill>
                  <a:schemeClr val="bg1"/>
                </a:solidFill>
              </a:rPr>
              <a:t>Bina </a:t>
            </a:r>
            <a:r>
              <a:rPr lang="sl-SI" sz="2400" dirty="0" smtClean="0">
                <a:solidFill>
                  <a:schemeClr val="bg1"/>
                </a:solidFill>
              </a:rPr>
              <a:t>Trplan, Milena Bon</a:t>
            </a:r>
            <a:endParaRPr lang="sl-SI" sz="2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10</a:t>
            </a:fld>
            <a:endParaRPr lang="sl-SI"/>
          </a:p>
        </p:txBody>
      </p:sp>
      <p:graphicFrame>
        <p:nvGraphicFramePr>
          <p:cNvPr id="6" name="Grafikon 5"/>
          <p:cNvGraphicFramePr/>
          <p:nvPr>
            <p:extLst>
              <p:ext uri="{D42A27DB-BD31-4B8C-83A1-F6EECF244321}">
                <p14:modId xmlns:p14="http://schemas.microsoft.com/office/powerpoint/2010/main" val="2217214231"/>
              </p:ext>
            </p:extLst>
          </p:nvPr>
        </p:nvGraphicFramePr>
        <p:xfrm>
          <a:off x="1597459" y="1339360"/>
          <a:ext cx="6165105" cy="3143250"/>
        </p:xfrm>
        <a:graphic>
          <a:graphicData uri="http://schemas.openxmlformats.org/drawingml/2006/chart">
            <c:chart xmlns:c="http://schemas.openxmlformats.org/drawingml/2006/chart" xmlns:r="http://schemas.openxmlformats.org/officeDocument/2006/relationships" r:id="rId2"/>
          </a:graphicData>
        </a:graphic>
      </p:graphicFrame>
      <p:sp>
        <p:nvSpPr>
          <p:cNvPr id="7" name="Pravokotnik 6"/>
          <p:cNvSpPr/>
          <p:nvPr/>
        </p:nvSpPr>
        <p:spPr>
          <a:xfrm>
            <a:off x="1259632" y="754585"/>
            <a:ext cx="6840760" cy="584775"/>
          </a:xfrm>
          <a:prstGeom prst="rect">
            <a:avLst/>
          </a:prstGeom>
        </p:spPr>
        <p:txBody>
          <a:bodyPr wrap="square">
            <a:spAutoFit/>
          </a:bodyPr>
          <a:lstStyle/>
          <a:p>
            <a:r>
              <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Število osebnih računalnikov za uporabnike na 1.000 potencialnih uporabnikov, primerjalno OOK, OK in območja, 2014 </a:t>
            </a:r>
          </a:p>
        </p:txBody>
      </p:sp>
      <p:sp>
        <p:nvSpPr>
          <p:cNvPr id="8" name="Pravokotnik 7"/>
          <p:cNvSpPr/>
          <p:nvPr/>
        </p:nvSpPr>
        <p:spPr>
          <a:xfrm>
            <a:off x="1259633" y="4728686"/>
            <a:ext cx="6840759" cy="1384995"/>
          </a:xfrm>
          <a:prstGeom prst="rect">
            <a:avLst/>
          </a:prstGeom>
        </p:spPr>
        <p:txBody>
          <a:bodyPr wrap="square">
            <a:spAutoFit/>
          </a:bodyPr>
          <a:lstStyle/>
          <a:p>
            <a:r>
              <a:rPr lang="sl-SI" sz="1400" dirty="0">
                <a:solidFill>
                  <a:schemeClr val="bg1"/>
                </a:solidFill>
              </a:rPr>
              <a:t>Število osebnih </a:t>
            </a:r>
            <a:r>
              <a:rPr lang="sl-SI" sz="1400" dirty="0" smtClean="0">
                <a:solidFill>
                  <a:schemeClr val="bg1"/>
                </a:solidFill>
              </a:rPr>
              <a:t>računalnikov za </a:t>
            </a:r>
            <a:r>
              <a:rPr lang="sl-SI" sz="1400" dirty="0">
                <a:solidFill>
                  <a:schemeClr val="bg1"/>
                </a:solidFill>
              </a:rPr>
              <a:t>uporabnike v knjižnici na 1.000 potencialnih uporabnikov je bilo </a:t>
            </a:r>
            <a:r>
              <a:rPr lang="sl-SI" sz="1400" dirty="0" smtClean="0">
                <a:solidFill>
                  <a:schemeClr val="bg1"/>
                </a:solidFill>
              </a:rPr>
              <a:t>glede na leto 2013 še vedno najvišje </a:t>
            </a:r>
            <a:r>
              <a:rPr lang="sl-SI" sz="1400" dirty="0">
                <a:solidFill>
                  <a:schemeClr val="bg1"/>
                </a:solidFill>
              </a:rPr>
              <a:t>v OOK Kranj </a:t>
            </a:r>
            <a:r>
              <a:rPr lang="sl-SI" sz="1400" dirty="0" smtClean="0">
                <a:solidFill>
                  <a:schemeClr val="bg1"/>
                </a:solidFill>
              </a:rPr>
              <a:t>(1,4; 2,29 </a:t>
            </a:r>
            <a:r>
              <a:rPr lang="sl-SI" sz="1400" dirty="0">
                <a:solidFill>
                  <a:schemeClr val="bg1"/>
                </a:solidFill>
              </a:rPr>
              <a:t>leta 2013</a:t>
            </a:r>
            <a:r>
              <a:rPr lang="sl-SI" sz="1400" dirty="0" smtClean="0">
                <a:solidFill>
                  <a:schemeClr val="bg1"/>
                </a:solidFill>
              </a:rPr>
              <a:t>), čeprav se je njihovo število na pot. up. na Gorenjskem območju znižalo (OOK, OK in območje). V </a:t>
            </a:r>
            <a:r>
              <a:rPr lang="sl-SI" sz="1400" dirty="0">
                <a:solidFill>
                  <a:schemeClr val="bg1"/>
                </a:solidFill>
              </a:rPr>
              <a:t>vseh </a:t>
            </a:r>
            <a:r>
              <a:rPr lang="sl-SI" sz="1400" dirty="0" smtClean="0">
                <a:solidFill>
                  <a:schemeClr val="bg1"/>
                </a:solidFill>
              </a:rPr>
              <a:t>OOK, OK in </a:t>
            </a:r>
            <a:r>
              <a:rPr lang="sl-SI" sz="1400" dirty="0">
                <a:solidFill>
                  <a:schemeClr val="bg1"/>
                </a:solidFill>
              </a:rPr>
              <a:t>na </a:t>
            </a:r>
            <a:r>
              <a:rPr lang="sl-SI" sz="1400" dirty="0" smtClean="0">
                <a:solidFill>
                  <a:schemeClr val="bg1"/>
                </a:solidFill>
              </a:rPr>
              <a:t>območjih so dosegali </a:t>
            </a:r>
            <a:r>
              <a:rPr lang="sl-SI" sz="1400" dirty="0">
                <a:solidFill>
                  <a:schemeClr val="bg1"/>
                </a:solidFill>
              </a:rPr>
              <a:t>minimalni pogoj </a:t>
            </a:r>
            <a:r>
              <a:rPr lang="sl-SI" sz="1400" dirty="0" smtClean="0">
                <a:solidFill>
                  <a:schemeClr val="bg1"/>
                </a:solidFill>
              </a:rPr>
              <a:t>(0,25) glede </a:t>
            </a:r>
            <a:r>
              <a:rPr lang="sl-SI" sz="1400" dirty="0">
                <a:solidFill>
                  <a:schemeClr val="bg1"/>
                </a:solidFill>
              </a:rPr>
              <a:t>opremljenosti s številom računalnikov na 1.000 prebivalcev. Standarde (1</a:t>
            </a:r>
            <a:r>
              <a:rPr lang="sl-SI" sz="1400" dirty="0" smtClean="0">
                <a:solidFill>
                  <a:schemeClr val="bg1"/>
                </a:solidFill>
              </a:rPr>
              <a:t>) so, </a:t>
            </a:r>
            <a:r>
              <a:rPr lang="sl-SI" sz="1400" dirty="0">
                <a:solidFill>
                  <a:schemeClr val="bg1"/>
                </a:solidFill>
              </a:rPr>
              <a:t>poleg </a:t>
            </a:r>
            <a:r>
              <a:rPr lang="sl-SI" sz="1400" dirty="0" smtClean="0">
                <a:solidFill>
                  <a:schemeClr val="bg1"/>
                </a:solidFill>
              </a:rPr>
              <a:t>Gorenjskega (OOK in območje), </a:t>
            </a:r>
            <a:r>
              <a:rPr lang="sl-SI" sz="1400" dirty="0">
                <a:solidFill>
                  <a:schemeClr val="bg1"/>
                </a:solidFill>
              </a:rPr>
              <a:t>presegali </a:t>
            </a:r>
            <a:r>
              <a:rPr lang="sl-SI" sz="1400" dirty="0" smtClean="0">
                <a:solidFill>
                  <a:schemeClr val="bg1"/>
                </a:solidFill>
              </a:rPr>
              <a:t>samo še v OK na širšem Koroškem območju (1,06). </a:t>
            </a:r>
          </a:p>
        </p:txBody>
      </p:sp>
      <p:sp>
        <p:nvSpPr>
          <p:cNvPr id="10"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1"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9" name="Pravokotnik 8"/>
          <p:cNvSpPr/>
          <p:nvPr/>
        </p:nvSpPr>
        <p:spPr>
          <a:xfrm>
            <a:off x="1597458" y="4482610"/>
            <a:ext cx="2412840"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kazalci, 2015 </a:t>
            </a:r>
            <a:endParaRPr lang="sl-SI" sz="1000" i="1" dirty="0"/>
          </a:p>
        </p:txBody>
      </p:sp>
    </p:spTree>
    <p:extLst>
      <p:ext uri="{BB962C8B-B14F-4D97-AF65-F5344CB8AC3E}">
        <p14:creationId xmlns:p14="http://schemas.microsoft.com/office/powerpoint/2010/main" val="286065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11</a:t>
            </a:fld>
            <a:endParaRPr lang="sl-SI"/>
          </a:p>
        </p:txBody>
      </p:sp>
      <p:graphicFrame>
        <p:nvGraphicFramePr>
          <p:cNvPr id="6" name="Grafikon 5"/>
          <p:cNvGraphicFramePr/>
          <p:nvPr>
            <p:extLst>
              <p:ext uri="{D42A27DB-BD31-4B8C-83A1-F6EECF244321}">
                <p14:modId xmlns:p14="http://schemas.microsoft.com/office/powerpoint/2010/main" val="1406782370"/>
              </p:ext>
            </p:extLst>
          </p:nvPr>
        </p:nvGraphicFramePr>
        <p:xfrm>
          <a:off x="1597459" y="1093139"/>
          <a:ext cx="6165105" cy="3866104"/>
        </p:xfrm>
        <a:graphic>
          <a:graphicData uri="http://schemas.openxmlformats.org/drawingml/2006/chart">
            <c:chart xmlns:c="http://schemas.openxmlformats.org/drawingml/2006/chart" xmlns:r="http://schemas.openxmlformats.org/officeDocument/2006/relationships" r:id="rId2"/>
          </a:graphicData>
        </a:graphic>
      </p:graphicFrame>
      <p:sp>
        <p:nvSpPr>
          <p:cNvPr id="7" name="Pravokotnik 6"/>
          <p:cNvSpPr/>
          <p:nvPr/>
        </p:nvSpPr>
        <p:spPr>
          <a:xfrm>
            <a:off x="1259632" y="754585"/>
            <a:ext cx="6840760" cy="338554"/>
          </a:xfrm>
          <a:prstGeom prst="rect">
            <a:avLst/>
          </a:prstGeom>
        </p:spPr>
        <p:txBody>
          <a:bodyPr wrap="square">
            <a:spAutoFit/>
          </a:bodyPr>
          <a:lstStyle/>
          <a:p>
            <a:r>
              <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Obrat knjižnične zbirke, primerjalno OOK, OK in območja, 2014 </a:t>
            </a:r>
          </a:p>
        </p:txBody>
      </p:sp>
      <p:sp>
        <p:nvSpPr>
          <p:cNvPr id="8" name="Pravokotnik 7"/>
          <p:cNvSpPr/>
          <p:nvPr/>
        </p:nvSpPr>
        <p:spPr>
          <a:xfrm>
            <a:off x="1259633" y="5200228"/>
            <a:ext cx="6840759" cy="738664"/>
          </a:xfrm>
          <a:prstGeom prst="rect">
            <a:avLst/>
          </a:prstGeom>
        </p:spPr>
        <p:txBody>
          <a:bodyPr wrap="square">
            <a:spAutoFit/>
          </a:bodyPr>
          <a:lstStyle/>
          <a:p>
            <a:r>
              <a:rPr lang="sl-SI" sz="1400" dirty="0" smtClean="0">
                <a:solidFill>
                  <a:schemeClr val="bg1"/>
                </a:solidFill>
              </a:rPr>
              <a:t>Obrat </a:t>
            </a:r>
            <a:r>
              <a:rPr lang="sl-SI" sz="1400" dirty="0">
                <a:solidFill>
                  <a:schemeClr val="bg1"/>
                </a:solidFill>
              </a:rPr>
              <a:t>KZ se </a:t>
            </a:r>
            <a:r>
              <a:rPr lang="sl-SI" sz="1400" dirty="0" smtClean="0">
                <a:solidFill>
                  <a:schemeClr val="bg1"/>
                </a:solidFill>
              </a:rPr>
              <a:t>je v primerjavi z letom 2013 splošno gledano zmanjšal, izjeme so OOK Nova Gorica (1,71 leta 2013), OOK Koper (1,09 leta 2013) ter OK na širšem Pomurskem območju (1,74 leta 2013) in Pomursko območje (1,46 leta 2013). </a:t>
            </a:r>
            <a:endParaRPr lang="sl-SI" sz="1400" dirty="0">
              <a:solidFill>
                <a:schemeClr val="bg1"/>
              </a:solidFill>
            </a:endParaRPr>
          </a:p>
        </p:txBody>
      </p:sp>
      <p:sp>
        <p:nvSpPr>
          <p:cNvPr id="10"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1"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9" name="Pravokotnik 8"/>
          <p:cNvSpPr/>
          <p:nvPr/>
        </p:nvSpPr>
        <p:spPr>
          <a:xfrm>
            <a:off x="1597459" y="4954007"/>
            <a:ext cx="2412840"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kazalci, 2015 </a:t>
            </a:r>
            <a:endParaRPr lang="sl-SI" sz="1000" i="1" dirty="0"/>
          </a:p>
        </p:txBody>
      </p:sp>
    </p:spTree>
    <p:extLst>
      <p:ext uri="{BB962C8B-B14F-4D97-AF65-F5344CB8AC3E}">
        <p14:creationId xmlns:p14="http://schemas.microsoft.com/office/powerpoint/2010/main" val="2208017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12</a:t>
            </a:fld>
            <a:endParaRPr lang="sl-SI"/>
          </a:p>
        </p:txBody>
      </p:sp>
      <p:sp>
        <p:nvSpPr>
          <p:cNvPr id="6" name="Pravokotnik 5"/>
          <p:cNvSpPr/>
          <p:nvPr/>
        </p:nvSpPr>
        <p:spPr>
          <a:xfrm>
            <a:off x="1259632" y="754585"/>
            <a:ext cx="6840760" cy="584775"/>
          </a:xfrm>
          <a:prstGeom prst="rect">
            <a:avLst/>
          </a:prstGeom>
        </p:spPr>
        <p:txBody>
          <a:bodyPr wrap="square">
            <a:spAutoFit/>
          </a:bodyPr>
          <a:lstStyle/>
          <a:p>
            <a:r>
              <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Izposoja (inventarne enote) na potencialnega uporabnika, primerjalno OOK, OK in območja, 2014 </a:t>
            </a:r>
          </a:p>
        </p:txBody>
      </p:sp>
      <p:graphicFrame>
        <p:nvGraphicFramePr>
          <p:cNvPr id="7" name="Grafikon 6"/>
          <p:cNvGraphicFramePr/>
          <p:nvPr>
            <p:extLst>
              <p:ext uri="{D42A27DB-BD31-4B8C-83A1-F6EECF244321}">
                <p14:modId xmlns:p14="http://schemas.microsoft.com/office/powerpoint/2010/main" val="2057962201"/>
              </p:ext>
            </p:extLst>
          </p:nvPr>
        </p:nvGraphicFramePr>
        <p:xfrm>
          <a:off x="1602222" y="1339360"/>
          <a:ext cx="6155580" cy="3676650"/>
        </p:xfrm>
        <a:graphic>
          <a:graphicData uri="http://schemas.openxmlformats.org/drawingml/2006/chart">
            <c:chart xmlns:c="http://schemas.openxmlformats.org/drawingml/2006/chart" xmlns:r="http://schemas.openxmlformats.org/officeDocument/2006/relationships" r:id="rId2"/>
          </a:graphicData>
        </a:graphic>
      </p:graphicFrame>
      <p:sp>
        <p:nvSpPr>
          <p:cNvPr id="8" name="Pravokotnik 7"/>
          <p:cNvSpPr/>
          <p:nvPr/>
        </p:nvSpPr>
        <p:spPr>
          <a:xfrm>
            <a:off x="1259633" y="5262231"/>
            <a:ext cx="6840759" cy="738664"/>
          </a:xfrm>
          <a:prstGeom prst="rect">
            <a:avLst/>
          </a:prstGeom>
        </p:spPr>
        <p:txBody>
          <a:bodyPr wrap="square">
            <a:spAutoFit/>
          </a:bodyPr>
          <a:lstStyle/>
          <a:p>
            <a:r>
              <a:rPr lang="sl-SI" sz="1400" dirty="0" smtClean="0">
                <a:solidFill>
                  <a:schemeClr val="bg1"/>
                </a:solidFill>
              </a:rPr>
              <a:t>Izposoja (inv. e.) se je najbolj povečala na Goriškem območju (OOK 13,09; območje 13,99 leta </a:t>
            </a:r>
            <a:r>
              <a:rPr lang="sl-SI" sz="1400" dirty="0">
                <a:solidFill>
                  <a:schemeClr val="bg1"/>
                </a:solidFill>
              </a:rPr>
              <a:t>2013</a:t>
            </a:r>
            <a:r>
              <a:rPr lang="sl-SI" sz="1400" dirty="0" smtClean="0">
                <a:solidFill>
                  <a:schemeClr val="bg1"/>
                </a:solidFill>
              </a:rPr>
              <a:t>). Najbolj se je zmanjšala izposoja v OK na širšem Štajerskem območju (10,69 leta 2013). </a:t>
            </a:r>
            <a:endParaRPr lang="sl-SI" sz="1400" dirty="0">
              <a:solidFill>
                <a:schemeClr val="bg1"/>
              </a:solidFill>
            </a:endParaRPr>
          </a:p>
        </p:txBody>
      </p:sp>
      <p:sp>
        <p:nvSpPr>
          <p:cNvPr id="10"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1"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9" name="Pravokotnik 8"/>
          <p:cNvSpPr/>
          <p:nvPr/>
        </p:nvSpPr>
        <p:spPr>
          <a:xfrm>
            <a:off x="1597564" y="5015577"/>
            <a:ext cx="2412840"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kazalci, 2015 </a:t>
            </a:r>
            <a:endParaRPr lang="sl-SI" sz="1000" i="1" dirty="0"/>
          </a:p>
        </p:txBody>
      </p:sp>
    </p:spTree>
    <p:extLst>
      <p:ext uri="{BB962C8B-B14F-4D97-AF65-F5344CB8AC3E}">
        <p14:creationId xmlns:p14="http://schemas.microsoft.com/office/powerpoint/2010/main" val="3165971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13</a:t>
            </a:fld>
            <a:endParaRPr lang="sl-SI"/>
          </a:p>
        </p:txBody>
      </p:sp>
      <p:graphicFrame>
        <p:nvGraphicFramePr>
          <p:cNvPr id="6" name="Grafikon 5"/>
          <p:cNvGraphicFramePr/>
          <p:nvPr>
            <p:extLst>
              <p:ext uri="{D42A27DB-BD31-4B8C-83A1-F6EECF244321}">
                <p14:modId xmlns:p14="http://schemas.microsoft.com/office/powerpoint/2010/main" val="3228577406"/>
              </p:ext>
            </p:extLst>
          </p:nvPr>
        </p:nvGraphicFramePr>
        <p:xfrm>
          <a:off x="1822512" y="1335146"/>
          <a:ext cx="5715000" cy="3428365"/>
        </p:xfrm>
        <a:graphic>
          <a:graphicData uri="http://schemas.openxmlformats.org/drawingml/2006/chart">
            <c:chart xmlns:c="http://schemas.openxmlformats.org/drawingml/2006/chart" xmlns:r="http://schemas.openxmlformats.org/officeDocument/2006/relationships" r:id="rId2"/>
          </a:graphicData>
        </a:graphic>
      </p:graphicFrame>
      <p:sp>
        <p:nvSpPr>
          <p:cNvPr id="7" name="Pravokotnik 6"/>
          <p:cNvSpPr/>
          <p:nvPr/>
        </p:nvSpPr>
        <p:spPr>
          <a:xfrm>
            <a:off x="1259632" y="754585"/>
            <a:ext cx="6840760" cy="584775"/>
          </a:xfrm>
          <a:prstGeom prst="rect">
            <a:avLst/>
          </a:prstGeom>
        </p:spPr>
        <p:txBody>
          <a:bodyPr wrap="square">
            <a:spAutoFit/>
          </a:bodyPr>
          <a:lstStyle/>
          <a:p>
            <a:r>
              <a:rPr lang="pl-PL"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Obisk (celotni) knjižnice na potencialnega uporabnika, primerjalno OOK, OK in območja, </a:t>
            </a:r>
            <a:r>
              <a:rPr lang="pl-PL"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2014 </a:t>
            </a:r>
            <a:endPar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Pravokotnik 7"/>
          <p:cNvSpPr/>
          <p:nvPr/>
        </p:nvSpPr>
        <p:spPr>
          <a:xfrm>
            <a:off x="1259633" y="5004840"/>
            <a:ext cx="6840759" cy="1384995"/>
          </a:xfrm>
          <a:prstGeom prst="rect">
            <a:avLst/>
          </a:prstGeom>
        </p:spPr>
        <p:txBody>
          <a:bodyPr wrap="square">
            <a:spAutoFit/>
          </a:bodyPr>
          <a:lstStyle/>
          <a:p>
            <a:r>
              <a:rPr lang="sl-SI" sz="1400" dirty="0" smtClean="0">
                <a:solidFill>
                  <a:schemeClr val="bg1"/>
                </a:solidFill>
              </a:rPr>
              <a:t>Obisk se je na vseh ravneh (OOK, OK in območje) povečal na Dolenjskem, Osrednjeslovenskem in Spodnjepodravskem območju, prav tako se je obisk povečal še na Gorenjskem (OOK in območje), Goriškem (OOK in območje), Pomurskem (OK in območje) ter Štajerskem (OK in območje) območju, najbolj v OOK Novo mesto (7,98 leta 2013) in OOK Nova Gorica (8,61 leta 2013) ter v OK na širšem Štajerskem območju (4,01 leta 2013). </a:t>
            </a:r>
            <a:endParaRPr lang="sl-SI" sz="1400" dirty="0">
              <a:solidFill>
                <a:schemeClr val="bg1"/>
              </a:solidFill>
            </a:endParaRPr>
          </a:p>
        </p:txBody>
      </p:sp>
      <p:sp>
        <p:nvSpPr>
          <p:cNvPr id="10"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1"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9" name="Pravokotnik 8"/>
          <p:cNvSpPr/>
          <p:nvPr/>
        </p:nvSpPr>
        <p:spPr>
          <a:xfrm>
            <a:off x="1822512" y="4763442"/>
            <a:ext cx="2412840"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kazalci, 2015 </a:t>
            </a:r>
            <a:endParaRPr lang="sl-SI" sz="1000" i="1" dirty="0"/>
          </a:p>
        </p:txBody>
      </p:sp>
    </p:spTree>
    <p:extLst>
      <p:ext uri="{BB962C8B-B14F-4D97-AF65-F5344CB8AC3E}">
        <p14:creationId xmlns:p14="http://schemas.microsoft.com/office/powerpoint/2010/main" val="3721794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14</a:t>
            </a:fld>
            <a:endParaRPr lang="sl-SI"/>
          </a:p>
        </p:txBody>
      </p:sp>
      <p:graphicFrame>
        <p:nvGraphicFramePr>
          <p:cNvPr id="6" name="Grafikon 5"/>
          <p:cNvGraphicFramePr/>
          <p:nvPr>
            <p:extLst>
              <p:ext uri="{D42A27DB-BD31-4B8C-83A1-F6EECF244321}">
                <p14:modId xmlns:p14="http://schemas.microsoft.com/office/powerpoint/2010/main" val="3709946437"/>
              </p:ext>
            </p:extLst>
          </p:nvPr>
        </p:nvGraphicFramePr>
        <p:xfrm>
          <a:off x="1597459" y="1339360"/>
          <a:ext cx="6165105" cy="3449562"/>
        </p:xfrm>
        <a:graphic>
          <a:graphicData uri="http://schemas.openxmlformats.org/drawingml/2006/chart">
            <c:chart xmlns:c="http://schemas.openxmlformats.org/drawingml/2006/chart" xmlns:r="http://schemas.openxmlformats.org/officeDocument/2006/relationships" r:id="rId2"/>
          </a:graphicData>
        </a:graphic>
      </p:graphicFrame>
      <p:sp>
        <p:nvSpPr>
          <p:cNvPr id="7" name="Pravokotnik 6"/>
          <p:cNvSpPr/>
          <p:nvPr/>
        </p:nvSpPr>
        <p:spPr>
          <a:xfrm>
            <a:off x="1259632" y="754585"/>
            <a:ext cx="6840760" cy="584775"/>
          </a:xfrm>
          <a:prstGeom prst="rect">
            <a:avLst/>
          </a:prstGeom>
        </p:spPr>
        <p:txBody>
          <a:bodyPr wrap="square">
            <a:spAutoFit/>
          </a:bodyPr>
          <a:lstStyle/>
          <a:p>
            <a:r>
              <a:rPr lang="pl-PL"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Obisk prireditev na potencialnega uporabnika, primerjalno OOK, OK in območja, </a:t>
            </a:r>
            <a:r>
              <a:rPr lang="pl-PL"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2014 </a:t>
            </a:r>
            <a:endPar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Pravokotnik 7"/>
          <p:cNvSpPr/>
          <p:nvPr/>
        </p:nvSpPr>
        <p:spPr>
          <a:xfrm>
            <a:off x="1259633" y="5035143"/>
            <a:ext cx="6840759" cy="1384995"/>
          </a:xfrm>
          <a:prstGeom prst="rect">
            <a:avLst/>
          </a:prstGeom>
        </p:spPr>
        <p:txBody>
          <a:bodyPr wrap="square">
            <a:spAutoFit/>
          </a:bodyPr>
          <a:lstStyle/>
          <a:p>
            <a:r>
              <a:rPr lang="sl-SI" sz="1400" dirty="0" smtClean="0">
                <a:solidFill>
                  <a:schemeClr val="bg1"/>
                </a:solidFill>
              </a:rPr>
              <a:t>Obisk prireditev se je v primerjavi z letom 2013 povečal na Dolenjskem (OOK in območje), Gorenjskem (OOK), Koroškem (OOK, OK in območje), Obalno-kraškem (OK in območje), Pomurskem (OOK, OK in območje), </a:t>
            </a:r>
            <a:r>
              <a:rPr lang="sl-SI" sz="1400" dirty="0" err="1" smtClean="0">
                <a:solidFill>
                  <a:schemeClr val="bg1"/>
                </a:solidFill>
              </a:rPr>
              <a:t>Spodnjepodravskem</a:t>
            </a:r>
            <a:r>
              <a:rPr lang="sl-SI" sz="1400" dirty="0" smtClean="0">
                <a:solidFill>
                  <a:schemeClr val="bg1"/>
                </a:solidFill>
              </a:rPr>
              <a:t> (OOK, OK in območje) ter Štajerskem območju (OOK in OK). </a:t>
            </a:r>
          </a:p>
          <a:p>
            <a:r>
              <a:rPr lang="sl-SI" sz="1400" dirty="0" smtClean="0">
                <a:solidFill>
                  <a:schemeClr val="bg1"/>
                </a:solidFill>
              </a:rPr>
              <a:t>Najbolj opazno se je obisk prireditev povečal v OOK Ravne na Koroškem (1,04 leta 2013), najbolj upadel pa v OK na širšem Štajerskem območju (1,14 leta 2013). </a:t>
            </a:r>
            <a:endParaRPr lang="sl-SI" sz="1400" dirty="0">
              <a:solidFill>
                <a:schemeClr val="bg1"/>
              </a:solidFill>
            </a:endParaRPr>
          </a:p>
        </p:txBody>
      </p:sp>
      <p:sp>
        <p:nvSpPr>
          <p:cNvPr id="10"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1"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9" name="Pravokotnik 8"/>
          <p:cNvSpPr/>
          <p:nvPr/>
        </p:nvSpPr>
        <p:spPr>
          <a:xfrm>
            <a:off x="1597564" y="4788922"/>
            <a:ext cx="2412840"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kazalci, 2015 </a:t>
            </a:r>
            <a:endParaRPr lang="sl-SI" sz="1000" i="1" dirty="0"/>
          </a:p>
        </p:txBody>
      </p:sp>
    </p:spTree>
    <p:extLst>
      <p:ext uri="{BB962C8B-B14F-4D97-AF65-F5344CB8AC3E}">
        <p14:creationId xmlns:p14="http://schemas.microsoft.com/office/powerpoint/2010/main" val="2660284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822A0C-3EAF-4B45-B73B-66129E0AE3B8}" type="slidenum">
              <a:rPr lang="sl-SI" smtClean="0"/>
              <a:pPr/>
              <a:t>15</a:t>
            </a:fld>
            <a:endParaRPr lang="sl-SI"/>
          </a:p>
        </p:txBody>
      </p:sp>
      <p:sp>
        <p:nvSpPr>
          <p:cNvPr id="7" name="Pravokotnik 6"/>
          <p:cNvSpPr/>
          <p:nvPr/>
        </p:nvSpPr>
        <p:spPr>
          <a:xfrm>
            <a:off x="1259632" y="754585"/>
            <a:ext cx="6840760" cy="584775"/>
          </a:xfrm>
          <a:prstGeom prst="rect">
            <a:avLst/>
          </a:prstGeom>
        </p:spPr>
        <p:txBody>
          <a:bodyPr wrap="square">
            <a:spAutoFit/>
          </a:bodyPr>
          <a:lstStyle/>
          <a:p>
            <a:r>
              <a:rPr lang="pl-PL"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Število udeležencev usposabljanja </a:t>
            </a:r>
            <a:r>
              <a:rPr lang="pl-PL"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na potencialnega uporabnika, primerjalno OOK, OK in območja, </a:t>
            </a:r>
            <a:r>
              <a:rPr lang="pl-PL"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2014 </a:t>
            </a:r>
            <a:endPar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Pravokotnik 7"/>
          <p:cNvSpPr/>
          <p:nvPr/>
        </p:nvSpPr>
        <p:spPr>
          <a:xfrm>
            <a:off x="1259632" y="4840723"/>
            <a:ext cx="6840759" cy="1600438"/>
          </a:xfrm>
          <a:prstGeom prst="rect">
            <a:avLst/>
          </a:prstGeom>
        </p:spPr>
        <p:txBody>
          <a:bodyPr wrap="square">
            <a:spAutoFit/>
          </a:bodyPr>
          <a:lstStyle/>
          <a:p>
            <a:r>
              <a:rPr lang="sl-SI" sz="1400" dirty="0" smtClean="0">
                <a:solidFill>
                  <a:schemeClr val="bg1"/>
                </a:solidFill>
              </a:rPr>
              <a:t>Tudi leta 2014 so daleč največ uporabnikov z usposabljanji dosegli v OOK Ravne (0,24 udeležencev), čeprav se je število glede na leto 2013 znižalo (0,26) ter na Koroškem območju (0,11 udeležencev; isto kot leta 2013). </a:t>
            </a:r>
          </a:p>
          <a:p>
            <a:r>
              <a:rPr lang="sl-SI" sz="1400" dirty="0" smtClean="0">
                <a:solidFill>
                  <a:schemeClr val="bg1"/>
                </a:solidFill>
              </a:rPr>
              <a:t>Na širšem območju OK so bili najuspešnejši na Spodnjepodravskem območju (0,11 udeležencev; 0,09 leta 2013). </a:t>
            </a:r>
          </a:p>
          <a:p>
            <a:r>
              <a:rPr lang="sl-SI" sz="1400" dirty="0" smtClean="0">
                <a:solidFill>
                  <a:schemeClr val="bg1"/>
                </a:solidFill>
              </a:rPr>
              <a:t>Glede na leto 2013 se je stanje na vseh ravneh najbolj popravilo na Gorenjskem območju (OOK 0,05; OK 0,08 in območje 0,07 udeležencev leta 2013). </a:t>
            </a:r>
            <a:endParaRPr lang="sl-SI" sz="1400" dirty="0">
              <a:solidFill>
                <a:schemeClr val="bg1"/>
              </a:solidFill>
            </a:endParaRPr>
          </a:p>
        </p:txBody>
      </p:sp>
      <p:sp>
        <p:nvSpPr>
          <p:cNvPr id="10"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1"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graphicFrame>
        <p:nvGraphicFramePr>
          <p:cNvPr id="12" name="Grafikon 11"/>
          <p:cNvGraphicFramePr/>
          <p:nvPr>
            <p:extLst>
              <p:ext uri="{D42A27DB-BD31-4B8C-83A1-F6EECF244321}">
                <p14:modId xmlns:p14="http://schemas.microsoft.com/office/powerpoint/2010/main" val="2835315580"/>
              </p:ext>
            </p:extLst>
          </p:nvPr>
        </p:nvGraphicFramePr>
        <p:xfrm>
          <a:off x="1822511" y="1339360"/>
          <a:ext cx="5715000" cy="3257550"/>
        </p:xfrm>
        <a:graphic>
          <a:graphicData uri="http://schemas.openxmlformats.org/drawingml/2006/chart">
            <c:chart xmlns:c="http://schemas.openxmlformats.org/drawingml/2006/chart" xmlns:r="http://schemas.openxmlformats.org/officeDocument/2006/relationships" r:id="rId2"/>
          </a:graphicData>
        </a:graphic>
      </p:graphicFrame>
      <p:sp>
        <p:nvSpPr>
          <p:cNvPr id="9" name="Pravokotnik 8"/>
          <p:cNvSpPr/>
          <p:nvPr/>
        </p:nvSpPr>
        <p:spPr>
          <a:xfrm>
            <a:off x="1822511" y="4595706"/>
            <a:ext cx="2412840"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kazalci, 2015 </a:t>
            </a:r>
            <a:endParaRPr lang="sl-SI" sz="1000" i="1" dirty="0"/>
          </a:p>
        </p:txBody>
      </p:sp>
    </p:spTree>
    <p:extLst>
      <p:ext uri="{BB962C8B-B14F-4D97-AF65-F5344CB8AC3E}">
        <p14:creationId xmlns:p14="http://schemas.microsoft.com/office/powerpoint/2010/main" val="697459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16</a:t>
            </a:fld>
            <a:endParaRPr lang="sl-SI"/>
          </a:p>
        </p:txBody>
      </p:sp>
      <p:sp>
        <p:nvSpPr>
          <p:cNvPr id="7" name="Pravokotnik 6"/>
          <p:cNvSpPr/>
          <p:nvPr/>
        </p:nvSpPr>
        <p:spPr>
          <a:xfrm>
            <a:off x="1259632" y="754585"/>
            <a:ext cx="6840760" cy="584775"/>
          </a:xfrm>
          <a:prstGeom prst="rect">
            <a:avLst/>
          </a:prstGeom>
        </p:spPr>
        <p:txBody>
          <a:bodyPr wrap="square">
            <a:spAutoFit/>
          </a:bodyPr>
          <a:lstStyle/>
          <a:p>
            <a:r>
              <a:rPr lang="pl-PL"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Strošek izposojene enote knjižničnega gradiva (v EUR), primerjalno OOK, OK in območja, </a:t>
            </a:r>
            <a:r>
              <a:rPr lang="pl-PL"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2014 </a:t>
            </a:r>
            <a:endPar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Grafikon 7"/>
          <p:cNvGraphicFramePr/>
          <p:nvPr>
            <p:extLst>
              <p:ext uri="{D42A27DB-BD31-4B8C-83A1-F6EECF244321}">
                <p14:modId xmlns:p14="http://schemas.microsoft.com/office/powerpoint/2010/main" val="36054709"/>
              </p:ext>
            </p:extLst>
          </p:nvPr>
        </p:nvGraphicFramePr>
        <p:xfrm>
          <a:off x="1714500" y="1339360"/>
          <a:ext cx="5715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9" name="Pravokotnik 8"/>
          <p:cNvSpPr/>
          <p:nvPr/>
        </p:nvSpPr>
        <p:spPr>
          <a:xfrm>
            <a:off x="1259633" y="5014581"/>
            <a:ext cx="6840759" cy="1384995"/>
          </a:xfrm>
          <a:prstGeom prst="rect">
            <a:avLst/>
          </a:prstGeom>
        </p:spPr>
        <p:txBody>
          <a:bodyPr wrap="square">
            <a:spAutoFit/>
          </a:bodyPr>
          <a:lstStyle/>
          <a:p>
            <a:r>
              <a:rPr lang="sl-SI" sz="1400" dirty="0" smtClean="0">
                <a:solidFill>
                  <a:schemeClr val="bg1"/>
                </a:solidFill>
              </a:rPr>
              <a:t>Strošek izposojene enote KG se je v primerjavi z letom 2013 zvišal na Celjskem (OOK, OK isto in območje), Dolenjskem (OK), Gorenjskem (OOK), Koroškem (OOK), Osrednjeslovenskem (OOK in območje), </a:t>
            </a:r>
            <a:r>
              <a:rPr lang="sl-SI" sz="1400" dirty="0" err="1" smtClean="0">
                <a:solidFill>
                  <a:schemeClr val="bg1"/>
                </a:solidFill>
              </a:rPr>
              <a:t>Spodnjepodravskem</a:t>
            </a:r>
            <a:r>
              <a:rPr lang="sl-SI" sz="1400" dirty="0" smtClean="0">
                <a:solidFill>
                  <a:schemeClr val="bg1"/>
                </a:solidFill>
              </a:rPr>
              <a:t> (OOK, OK in območje) in Štajerskem (OOK, OK in območje) območju. </a:t>
            </a:r>
          </a:p>
          <a:p>
            <a:r>
              <a:rPr lang="sl-SI" sz="1400" dirty="0" smtClean="0">
                <a:solidFill>
                  <a:schemeClr val="bg1"/>
                </a:solidFill>
              </a:rPr>
              <a:t>Strošek izposojene enote se je najbolj opazno zvišal v OK na širšem Štajerskem območju (1,27 EUR leta 2013). </a:t>
            </a:r>
            <a:endParaRPr lang="sl-SI" sz="1400" dirty="0">
              <a:solidFill>
                <a:schemeClr val="bg1"/>
              </a:solidFill>
            </a:endParaRPr>
          </a:p>
        </p:txBody>
      </p:sp>
      <p:sp>
        <p:nvSpPr>
          <p:cNvPr id="10"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1"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12" name="Pravokotnik 11"/>
          <p:cNvSpPr/>
          <p:nvPr/>
        </p:nvSpPr>
        <p:spPr>
          <a:xfrm>
            <a:off x="1714500" y="4768360"/>
            <a:ext cx="2412840"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kazalci, 2015 </a:t>
            </a:r>
            <a:endParaRPr lang="sl-SI" sz="1000" i="1" dirty="0"/>
          </a:p>
        </p:txBody>
      </p:sp>
    </p:spTree>
    <p:extLst>
      <p:ext uri="{BB962C8B-B14F-4D97-AF65-F5344CB8AC3E}">
        <p14:creationId xmlns:p14="http://schemas.microsoft.com/office/powerpoint/2010/main" val="4050161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17</a:t>
            </a:fld>
            <a:endParaRPr lang="sl-SI"/>
          </a:p>
        </p:txBody>
      </p:sp>
      <p:sp>
        <p:nvSpPr>
          <p:cNvPr id="6" name="Pravokotnik 5"/>
          <p:cNvSpPr/>
          <p:nvPr/>
        </p:nvSpPr>
        <p:spPr>
          <a:xfrm>
            <a:off x="1259632" y="754585"/>
            <a:ext cx="6840760" cy="338554"/>
          </a:xfrm>
          <a:prstGeom prst="rect">
            <a:avLst/>
          </a:prstGeom>
        </p:spPr>
        <p:txBody>
          <a:bodyPr wrap="square">
            <a:spAutoFit/>
          </a:bodyPr>
          <a:lstStyle/>
          <a:p>
            <a:r>
              <a:rPr lang="pl-PL"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Strošek obiska (v EUR), primerjalno OOK, OK in območja, </a:t>
            </a:r>
            <a:r>
              <a:rPr lang="pl-PL"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2014 </a:t>
            </a:r>
            <a:endPar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Pravokotnik 7"/>
          <p:cNvSpPr/>
          <p:nvPr/>
        </p:nvSpPr>
        <p:spPr>
          <a:xfrm>
            <a:off x="1259632" y="4757906"/>
            <a:ext cx="6840759" cy="1384995"/>
          </a:xfrm>
          <a:prstGeom prst="rect">
            <a:avLst/>
          </a:prstGeom>
        </p:spPr>
        <p:txBody>
          <a:bodyPr wrap="square">
            <a:spAutoFit/>
          </a:bodyPr>
          <a:lstStyle/>
          <a:p>
            <a:r>
              <a:rPr lang="sl-SI" sz="1400" dirty="0" smtClean="0">
                <a:solidFill>
                  <a:schemeClr val="bg1"/>
                </a:solidFill>
              </a:rPr>
              <a:t>Strošek obiska se je v primerjavi z letom 2013 na vseh ravneh (OOK, OK in območje) zvišal na Dolenjskem in </a:t>
            </a:r>
            <a:r>
              <a:rPr lang="sl-SI" sz="1400" dirty="0" err="1" smtClean="0">
                <a:solidFill>
                  <a:schemeClr val="bg1"/>
                </a:solidFill>
              </a:rPr>
              <a:t>Spodnjepodravskem</a:t>
            </a:r>
            <a:r>
              <a:rPr lang="sl-SI" sz="1400" dirty="0" smtClean="0">
                <a:solidFill>
                  <a:schemeClr val="bg1"/>
                </a:solidFill>
              </a:rPr>
              <a:t> območju. Poleg tega se je zvišal še na Koroškem (OOK), Obalno-kraškem (OK in območje), Pomurskem (OOK in OK), Štajerskem (OOK) območju. </a:t>
            </a:r>
          </a:p>
          <a:p>
            <a:r>
              <a:rPr lang="sl-SI" sz="1400" dirty="0" smtClean="0">
                <a:solidFill>
                  <a:schemeClr val="bg1"/>
                </a:solidFill>
              </a:rPr>
              <a:t>Strošek obiska se je najbolj opazno znižal v OK na širšem Štajerskem območju, in sicer za 1,88 EUR (4,65 EUR leta 2013). </a:t>
            </a:r>
            <a:endParaRPr lang="sl-SI" sz="1400" dirty="0">
              <a:solidFill>
                <a:schemeClr val="bg1"/>
              </a:solidFill>
            </a:endParaRPr>
          </a:p>
        </p:txBody>
      </p:sp>
      <p:graphicFrame>
        <p:nvGraphicFramePr>
          <p:cNvPr id="11" name="Grafikon 10"/>
          <p:cNvGraphicFramePr/>
          <p:nvPr>
            <p:extLst>
              <p:ext uri="{D42A27DB-BD31-4B8C-83A1-F6EECF244321}">
                <p14:modId xmlns:p14="http://schemas.microsoft.com/office/powerpoint/2010/main" val="2548249120"/>
              </p:ext>
            </p:extLst>
          </p:nvPr>
        </p:nvGraphicFramePr>
        <p:xfrm>
          <a:off x="1827273" y="1099044"/>
          <a:ext cx="5705475" cy="3423285"/>
        </p:xfrm>
        <a:graphic>
          <a:graphicData uri="http://schemas.openxmlformats.org/drawingml/2006/chart">
            <c:chart xmlns:c="http://schemas.openxmlformats.org/drawingml/2006/chart" xmlns:r="http://schemas.openxmlformats.org/officeDocument/2006/relationships" r:id="rId2"/>
          </a:graphicData>
        </a:graphic>
      </p:graphicFrame>
      <p:sp>
        <p:nvSpPr>
          <p:cNvPr id="10"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2"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9" name="Pravokotnik 8"/>
          <p:cNvSpPr/>
          <p:nvPr/>
        </p:nvSpPr>
        <p:spPr>
          <a:xfrm>
            <a:off x="1827273" y="4516751"/>
            <a:ext cx="2412840"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kazalci, 2015 </a:t>
            </a:r>
            <a:endParaRPr lang="sl-SI" sz="1000" i="1" dirty="0"/>
          </a:p>
        </p:txBody>
      </p:sp>
    </p:spTree>
    <p:extLst>
      <p:ext uri="{BB962C8B-B14F-4D97-AF65-F5344CB8AC3E}">
        <p14:creationId xmlns:p14="http://schemas.microsoft.com/office/powerpoint/2010/main" val="1583202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18</a:t>
            </a:fld>
            <a:endParaRPr lang="sl-SI"/>
          </a:p>
        </p:txBody>
      </p:sp>
      <p:sp>
        <p:nvSpPr>
          <p:cNvPr id="7" name="Pravokotnik 6"/>
          <p:cNvSpPr/>
          <p:nvPr/>
        </p:nvSpPr>
        <p:spPr>
          <a:xfrm>
            <a:off x="1259632" y="754585"/>
            <a:ext cx="6840760" cy="584775"/>
          </a:xfrm>
          <a:prstGeom prst="rect">
            <a:avLst/>
          </a:prstGeom>
        </p:spPr>
        <p:txBody>
          <a:bodyPr wrap="square">
            <a:spAutoFit/>
          </a:bodyPr>
          <a:lstStyle/>
          <a:p>
            <a:r>
              <a:rPr lang="pl-PL"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Sredstva (v EUR), porabljena za nakup knjižničnega gradiva na potencialnega uporabnika, primerjalno OOK, OK in območja, </a:t>
            </a:r>
            <a:r>
              <a:rPr lang="pl-PL"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2014 </a:t>
            </a:r>
            <a:endPar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Pravokotnik 7"/>
          <p:cNvSpPr/>
          <p:nvPr/>
        </p:nvSpPr>
        <p:spPr>
          <a:xfrm>
            <a:off x="1259632" y="5016980"/>
            <a:ext cx="6840759" cy="738664"/>
          </a:xfrm>
          <a:prstGeom prst="rect">
            <a:avLst/>
          </a:prstGeom>
        </p:spPr>
        <p:txBody>
          <a:bodyPr wrap="square">
            <a:spAutoFit/>
          </a:bodyPr>
          <a:lstStyle/>
          <a:p>
            <a:r>
              <a:rPr lang="sl-SI" sz="1400" dirty="0" smtClean="0">
                <a:solidFill>
                  <a:schemeClr val="bg1"/>
                </a:solidFill>
              </a:rPr>
              <a:t>Glede na leto 2013 se je obseg vlaganj v KZ v večji meri zmanjšal, izjeme so 3 OOK, in sicer Kranj (3,4 EUR leta 2013), Koper (3,41 EUR leta 2013) in Murska Sobota (2,26 EUR leta 2013). </a:t>
            </a:r>
          </a:p>
        </p:txBody>
      </p:sp>
      <p:graphicFrame>
        <p:nvGraphicFramePr>
          <p:cNvPr id="9" name="Grafikon 8"/>
          <p:cNvGraphicFramePr/>
          <p:nvPr>
            <p:extLst>
              <p:ext uri="{D42A27DB-BD31-4B8C-83A1-F6EECF244321}">
                <p14:modId xmlns:p14="http://schemas.microsoft.com/office/powerpoint/2010/main" val="1435942057"/>
              </p:ext>
            </p:extLst>
          </p:nvPr>
        </p:nvGraphicFramePr>
        <p:xfrm>
          <a:off x="1817748" y="1338020"/>
          <a:ext cx="5724525" cy="3434080"/>
        </p:xfrm>
        <a:graphic>
          <a:graphicData uri="http://schemas.openxmlformats.org/drawingml/2006/chart">
            <c:chart xmlns:c="http://schemas.openxmlformats.org/drawingml/2006/chart" xmlns:r="http://schemas.openxmlformats.org/officeDocument/2006/relationships" r:id="rId2"/>
          </a:graphicData>
        </a:graphic>
      </p:graphicFrame>
      <p:sp>
        <p:nvSpPr>
          <p:cNvPr id="10"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1"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12" name="Pravokotnik 11"/>
          <p:cNvSpPr/>
          <p:nvPr/>
        </p:nvSpPr>
        <p:spPr>
          <a:xfrm>
            <a:off x="1817748" y="4770759"/>
            <a:ext cx="2412840"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kazalci, 2015 </a:t>
            </a:r>
            <a:endParaRPr lang="sl-SI" sz="1000" i="1" dirty="0"/>
          </a:p>
        </p:txBody>
      </p:sp>
    </p:spTree>
    <p:extLst>
      <p:ext uri="{BB962C8B-B14F-4D97-AF65-F5344CB8AC3E}">
        <p14:creationId xmlns:p14="http://schemas.microsoft.com/office/powerpoint/2010/main" val="658333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19</a:t>
            </a:fld>
            <a:endParaRPr lang="sl-SI"/>
          </a:p>
        </p:txBody>
      </p:sp>
      <p:sp>
        <p:nvSpPr>
          <p:cNvPr id="7" name="Pravokotnik 6"/>
          <p:cNvSpPr/>
          <p:nvPr/>
        </p:nvSpPr>
        <p:spPr>
          <a:xfrm>
            <a:off x="1259632" y="754585"/>
            <a:ext cx="6840760" cy="584775"/>
          </a:xfrm>
          <a:prstGeom prst="rect">
            <a:avLst/>
          </a:prstGeom>
        </p:spPr>
        <p:txBody>
          <a:bodyPr wrap="square">
            <a:spAutoFit/>
          </a:bodyPr>
          <a:lstStyle/>
          <a:p>
            <a:r>
              <a:rPr lang="pl-PL"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Delež sredstev, porabljenih za nakup elektronskih virov (%), primerjalno OOK, OK in območja, 2014 </a:t>
            </a:r>
            <a:endPar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Pravokotnik 7"/>
          <p:cNvSpPr/>
          <p:nvPr/>
        </p:nvSpPr>
        <p:spPr>
          <a:xfrm>
            <a:off x="1259633" y="5009461"/>
            <a:ext cx="6840759" cy="1600438"/>
          </a:xfrm>
          <a:prstGeom prst="rect">
            <a:avLst/>
          </a:prstGeom>
        </p:spPr>
        <p:txBody>
          <a:bodyPr wrap="square">
            <a:spAutoFit/>
          </a:bodyPr>
          <a:lstStyle/>
          <a:p>
            <a:r>
              <a:rPr lang="sl-SI" sz="1400" dirty="0" smtClean="0">
                <a:solidFill>
                  <a:schemeClr val="bg1"/>
                </a:solidFill>
              </a:rPr>
              <a:t>Delež sredstev, porabljenih za nakup elektronskih virov, se je glede na leto 2013 na splošno povečal na vseh območjih. Najbolj je opazno povečanje v OOK Celje (4,87% leta 2013), sledita OOK Ravne (15,67% leta 2013) in OOK Koper (16,59% leta 2013). V OK na širšem območju se je najbolj povečal delež na </a:t>
            </a:r>
            <a:r>
              <a:rPr lang="sl-SI" sz="1400" dirty="0" err="1" smtClean="0">
                <a:solidFill>
                  <a:schemeClr val="bg1"/>
                </a:solidFill>
              </a:rPr>
              <a:t>Spodnjepodravskem</a:t>
            </a:r>
            <a:r>
              <a:rPr lang="sl-SI" sz="1400" dirty="0" smtClean="0">
                <a:solidFill>
                  <a:schemeClr val="bg1"/>
                </a:solidFill>
              </a:rPr>
              <a:t> območju (OK Ormož podatka za leto 2013 ni posredovala. </a:t>
            </a:r>
          </a:p>
          <a:p>
            <a:r>
              <a:rPr lang="sl-SI" sz="1400" dirty="0" smtClean="0">
                <a:solidFill>
                  <a:schemeClr val="bg1"/>
                </a:solidFill>
              </a:rPr>
              <a:t>Najbolj se je znižal delež sredstev v OK na širšem Koroškem območju (4,85 %leta 2013). </a:t>
            </a:r>
          </a:p>
        </p:txBody>
      </p:sp>
      <p:graphicFrame>
        <p:nvGraphicFramePr>
          <p:cNvPr id="12" name="Grafikon 11"/>
          <p:cNvGraphicFramePr/>
          <p:nvPr>
            <p:extLst>
              <p:ext uri="{D42A27DB-BD31-4B8C-83A1-F6EECF244321}">
                <p14:modId xmlns:p14="http://schemas.microsoft.com/office/powerpoint/2010/main" val="3518024829"/>
              </p:ext>
            </p:extLst>
          </p:nvPr>
        </p:nvGraphicFramePr>
        <p:xfrm>
          <a:off x="1822512" y="1340654"/>
          <a:ext cx="5715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9"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0"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11" name="Pravokotnik 10"/>
          <p:cNvSpPr/>
          <p:nvPr/>
        </p:nvSpPr>
        <p:spPr>
          <a:xfrm>
            <a:off x="1822512" y="4766447"/>
            <a:ext cx="2412840"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kazalci, 2015 </a:t>
            </a:r>
            <a:endParaRPr lang="sl-SI" sz="1000" i="1" dirty="0"/>
          </a:p>
        </p:txBody>
      </p:sp>
    </p:spTree>
    <p:extLst>
      <p:ext uri="{BB962C8B-B14F-4D97-AF65-F5344CB8AC3E}">
        <p14:creationId xmlns:p14="http://schemas.microsoft.com/office/powerpoint/2010/main" val="2995402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6" name="Označba mesta številke diapozitiva 5"/>
          <p:cNvSpPr>
            <a:spLocks noGrp="1"/>
          </p:cNvSpPr>
          <p:nvPr>
            <p:ph type="sldNum" sz="quarter" idx="12"/>
          </p:nvPr>
        </p:nvSpPr>
        <p:spPr/>
        <p:txBody>
          <a:bodyPr/>
          <a:lstStyle/>
          <a:p>
            <a:fld id="{31822A0C-3EAF-4B45-B73B-66129E0AE3B8}" type="slidenum">
              <a:rPr lang="sl-SI" smtClean="0"/>
              <a:pPr/>
              <a:t>2</a:t>
            </a:fld>
            <a:endParaRPr lang="sl-SI" dirty="0"/>
          </a:p>
        </p:txBody>
      </p:sp>
      <p:sp>
        <p:nvSpPr>
          <p:cNvPr id="8" name="Rectangle 2"/>
          <p:cNvSpPr>
            <a:spLocks noChangeArrowheads="1"/>
          </p:cNvSpPr>
          <p:nvPr/>
        </p:nvSpPr>
        <p:spPr bwMode="auto">
          <a:xfrm>
            <a:off x="1259632" y="1196752"/>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graphicFrame>
        <p:nvGraphicFramePr>
          <p:cNvPr id="9" name="Grafikon 8"/>
          <p:cNvGraphicFramePr/>
          <p:nvPr>
            <p:extLst>
              <p:ext uri="{D42A27DB-BD31-4B8C-83A1-F6EECF244321}">
                <p14:modId xmlns:p14="http://schemas.microsoft.com/office/powerpoint/2010/main" val="943884224"/>
              </p:ext>
            </p:extLst>
          </p:nvPr>
        </p:nvGraphicFramePr>
        <p:xfrm>
          <a:off x="1251348" y="1196752"/>
          <a:ext cx="6408712" cy="3698586"/>
        </p:xfrm>
        <a:graphic>
          <a:graphicData uri="http://schemas.openxmlformats.org/drawingml/2006/chart">
            <c:chart xmlns:c="http://schemas.openxmlformats.org/drawingml/2006/chart" xmlns:r="http://schemas.openxmlformats.org/officeDocument/2006/relationships" r:id="rId3"/>
          </a:graphicData>
        </a:graphic>
      </p:graphicFrame>
      <p:sp>
        <p:nvSpPr>
          <p:cNvPr id="11" name="Pravokotnik 10"/>
          <p:cNvSpPr/>
          <p:nvPr/>
        </p:nvSpPr>
        <p:spPr>
          <a:xfrm>
            <a:off x="1259632" y="754585"/>
            <a:ext cx="6840760" cy="584775"/>
          </a:xfrm>
          <a:prstGeom prst="rect">
            <a:avLst/>
          </a:prstGeom>
        </p:spPr>
        <p:txBody>
          <a:bodyPr wrap="square">
            <a:spAutoFit/>
          </a:bodyPr>
          <a:lstStyle/>
          <a:p>
            <a:r>
              <a:rPr lang="sl-SI" altLang="sl-SI" sz="1600" b="1" dirty="0" bmk="_Toc419377824">
                <a:solidFill>
                  <a:schemeClr val="bg1"/>
                </a:solidFill>
                <a:latin typeface="Calibri" panose="020F0502020204030204" pitchFamily="34" charset="0"/>
                <a:ea typeface="Times New Roman" panose="02020603050405020304" pitchFamily="18" charset="0"/>
                <a:cs typeface="Times New Roman" panose="02020603050405020304" pitchFamily="18" charset="0"/>
              </a:rPr>
              <a:t>Knjižnična mreža po območjih OOK s številom izposojevališč, vključno z </a:t>
            </a:r>
            <a:r>
              <a:rPr lang="sl-SI" altLang="sl-SI" sz="1600" b="1" dirty="0" smtClean="0" bmk="_Toc419377824">
                <a:solidFill>
                  <a:schemeClr val="bg1"/>
                </a:solidFill>
                <a:latin typeface="Calibri" panose="020F0502020204030204" pitchFamily="34" charset="0"/>
                <a:ea typeface="Times New Roman" panose="02020603050405020304" pitchFamily="18" charset="0"/>
                <a:cs typeface="Times New Roman" panose="02020603050405020304" pitchFamily="18" charset="0"/>
              </a:rPr>
              <a:t>bibliobusi, 201</a:t>
            </a:r>
            <a:r>
              <a:rPr lang="sl-SI" altLang="sl-SI"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4</a:t>
            </a:r>
            <a:r>
              <a:rPr lang="sl-SI" altLang="sl-SI" sz="1600" b="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 </a:t>
            </a:r>
            <a:endParaRPr lang="sl-SI" sz="1600" b="1" dirty="0"/>
          </a:p>
        </p:txBody>
      </p:sp>
      <p:sp>
        <p:nvSpPr>
          <p:cNvPr id="12" name="Pravokotnik 11"/>
          <p:cNvSpPr/>
          <p:nvPr/>
        </p:nvSpPr>
        <p:spPr>
          <a:xfrm>
            <a:off x="1249216" y="5147015"/>
            <a:ext cx="6839094" cy="1015663"/>
          </a:xfrm>
          <a:prstGeom prst="rect">
            <a:avLst/>
          </a:prstGeom>
          <a:noFill/>
        </p:spPr>
        <p:txBody>
          <a:bodyPr wrap="square">
            <a:spAutoFit/>
          </a:bodyPr>
          <a:lstStyle/>
          <a:p>
            <a:pPr algn="just">
              <a:spcBef>
                <a:spcPts val="1200"/>
              </a:spcBef>
              <a:spcAft>
                <a:spcPts val="0"/>
              </a:spcAft>
            </a:pPr>
            <a:r>
              <a:rPr lang="sl-SI" sz="1500" dirty="0">
                <a:solidFill>
                  <a:schemeClr val="bg1"/>
                </a:solidFill>
                <a:latin typeface="Calibri" panose="020F0502020204030204" pitchFamily="34" charset="0"/>
                <a:ea typeface="Times New Roman" panose="02020603050405020304" pitchFamily="18" charset="0"/>
                <a:cs typeface="Calibri" panose="020F0502020204030204" pitchFamily="34" charset="0"/>
              </a:rPr>
              <a:t>Leta 2014 je bilo v celotni mreži </a:t>
            </a:r>
            <a:r>
              <a:rPr lang="sl-SI" sz="15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58-ih </a:t>
            </a:r>
            <a:r>
              <a:rPr lang="sl-SI" sz="1500" dirty="0">
                <a:solidFill>
                  <a:schemeClr val="bg1"/>
                </a:solidFill>
                <a:latin typeface="Calibri" panose="020F0502020204030204" pitchFamily="34" charset="0"/>
                <a:ea typeface="Times New Roman" panose="02020603050405020304" pitchFamily="18" charset="0"/>
                <a:cs typeface="Calibri" panose="020F0502020204030204" pitchFamily="34" charset="0"/>
              </a:rPr>
              <a:t>splošnih knjižnic 269 krajevnih knjižnic (268 leta </a:t>
            </a:r>
            <a:r>
              <a:rPr lang="sl-SI" sz="15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2013; Selnica ob Dravi), </a:t>
            </a:r>
            <a:r>
              <a:rPr lang="sl-SI" sz="1500" dirty="0">
                <a:solidFill>
                  <a:schemeClr val="bg1"/>
                </a:solidFill>
                <a:latin typeface="Calibri" panose="020F0502020204030204" pitchFamily="34" charset="0"/>
                <a:ea typeface="Times New Roman" panose="02020603050405020304" pitchFamily="18" charset="0"/>
                <a:cs typeface="Calibri" panose="020F0502020204030204" pitchFamily="34" charset="0"/>
              </a:rPr>
              <a:t>86 postajališč premičnih zbirk (79 leta </a:t>
            </a:r>
            <a:r>
              <a:rPr lang="sl-SI" sz="15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2013), </a:t>
            </a:r>
            <a:r>
              <a:rPr lang="sl-SI" sz="1500" dirty="0">
                <a:solidFill>
                  <a:schemeClr val="bg1"/>
                </a:solidFill>
                <a:latin typeface="Calibri" panose="020F0502020204030204" pitchFamily="34" charset="0"/>
                <a:ea typeface="Times New Roman" panose="02020603050405020304" pitchFamily="18" charset="0"/>
                <a:cs typeface="Calibri" panose="020F0502020204030204" pitchFamily="34" charset="0"/>
              </a:rPr>
              <a:t>ter 13 bibliobusov </a:t>
            </a:r>
            <a:r>
              <a:rPr lang="sl-SI" sz="15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(isto kot leta 2013; Kamnik in Domžale si ga delita), </a:t>
            </a:r>
            <a:r>
              <a:rPr lang="sl-SI" sz="1500" dirty="0">
                <a:solidFill>
                  <a:schemeClr val="bg1"/>
                </a:solidFill>
                <a:latin typeface="Calibri" panose="020F0502020204030204" pitchFamily="34" charset="0"/>
                <a:ea typeface="Times New Roman" panose="02020603050405020304" pitchFamily="18" charset="0"/>
                <a:cs typeface="Calibri" panose="020F0502020204030204" pitchFamily="34" charset="0"/>
              </a:rPr>
              <a:t>ki so se ustavljali na 699 postajališčih (695 leta 2013) v 588 krajih (587 leta 2013). </a:t>
            </a:r>
            <a:endParaRPr lang="sl-SI" sz="15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2" name="Pravokotnik 1"/>
          <p:cNvSpPr/>
          <p:nvPr/>
        </p:nvSpPr>
        <p:spPr>
          <a:xfrm>
            <a:off x="1249216" y="4900794"/>
            <a:ext cx="2383986"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kazalci, 2015</a:t>
            </a:r>
            <a:endParaRPr lang="sl-SI" sz="1000" i="1" dirty="0"/>
          </a:p>
        </p:txBody>
      </p:sp>
    </p:spTree>
    <p:extLst>
      <p:ext uri="{BB962C8B-B14F-4D97-AF65-F5344CB8AC3E}">
        <p14:creationId xmlns:p14="http://schemas.microsoft.com/office/powerpoint/2010/main" val="41345980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20</a:t>
            </a:fld>
            <a:endParaRPr lang="sl-SI"/>
          </a:p>
        </p:txBody>
      </p:sp>
      <p:sp>
        <p:nvSpPr>
          <p:cNvPr id="7" name="Pravokotnik 6"/>
          <p:cNvSpPr/>
          <p:nvPr/>
        </p:nvSpPr>
        <p:spPr>
          <a:xfrm>
            <a:off x="1259632" y="754585"/>
            <a:ext cx="6840760" cy="584775"/>
          </a:xfrm>
          <a:prstGeom prst="rect">
            <a:avLst/>
          </a:prstGeom>
        </p:spPr>
        <p:txBody>
          <a:bodyPr wrap="square">
            <a:spAutoFit/>
          </a:bodyPr>
          <a:lstStyle/>
          <a:p>
            <a:r>
              <a:rPr lang="pl-PL"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Strokovni delavci v rednem delovnem razmerju (EPZ), primerjalno OOK, OK in območja, </a:t>
            </a:r>
            <a:r>
              <a:rPr lang="pl-PL"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2014 </a:t>
            </a:r>
            <a:endPar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Pravokotnik 7"/>
          <p:cNvSpPr/>
          <p:nvPr/>
        </p:nvSpPr>
        <p:spPr>
          <a:xfrm>
            <a:off x="1259632" y="5016639"/>
            <a:ext cx="6840759" cy="1384995"/>
          </a:xfrm>
          <a:prstGeom prst="rect">
            <a:avLst/>
          </a:prstGeom>
        </p:spPr>
        <p:txBody>
          <a:bodyPr wrap="square">
            <a:spAutoFit/>
          </a:bodyPr>
          <a:lstStyle/>
          <a:p>
            <a:r>
              <a:rPr lang="sl-SI" sz="1400" dirty="0" smtClean="0">
                <a:solidFill>
                  <a:schemeClr val="bg1"/>
                </a:solidFill>
              </a:rPr>
              <a:t>Število strokovnih delavcev v rednem delovnem razmerju (EPZ) se je na vseh ravneh (OOK, OK in območje) povečalo na Dolenjskem (95,15 leta 2013) in Obalno-kraškem območju (66 leta 2013). Do povečanja je prišlo še na drugih območjih, z izjemo Spodnjepodravskega (zmanjšanje OOK, OK in območje), Osrednjeslovenskega (zmanjšanje OOK, OK isto in območje) ter Gorenjskega območja, kjer je bilo število strokovnih delavcev (EPZ) identično, kakor leta 2013. </a:t>
            </a:r>
          </a:p>
        </p:txBody>
      </p:sp>
      <p:graphicFrame>
        <p:nvGraphicFramePr>
          <p:cNvPr id="10" name="Grafikon 9"/>
          <p:cNvGraphicFramePr/>
          <p:nvPr>
            <p:extLst>
              <p:ext uri="{D42A27DB-BD31-4B8C-83A1-F6EECF244321}">
                <p14:modId xmlns:p14="http://schemas.microsoft.com/office/powerpoint/2010/main" val="3307047963"/>
              </p:ext>
            </p:extLst>
          </p:nvPr>
        </p:nvGraphicFramePr>
        <p:xfrm>
          <a:off x="1827273" y="1339360"/>
          <a:ext cx="5705475" cy="3425825"/>
        </p:xfrm>
        <a:graphic>
          <a:graphicData uri="http://schemas.openxmlformats.org/drawingml/2006/chart">
            <c:chart xmlns:c="http://schemas.openxmlformats.org/drawingml/2006/chart" xmlns:r="http://schemas.openxmlformats.org/officeDocument/2006/relationships" r:id="rId2"/>
          </a:graphicData>
        </a:graphic>
      </p:graphicFrame>
      <p:sp>
        <p:nvSpPr>
          <p:cNvPr id="9"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1"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12" name="Pravokotnik 11"/>
          <p:cNvSpPr/>
          <p:nvPr/>
        </p:nvSpPr>
        <p:spPr>
          <a:xfrm>
            <a:off x="1827273" y="4770418"/>
            <a:ext cx="2000869"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2015 </a:t>
            </a:r>
            <a:endParaRPr lang="sl-SI" sz="1000" i="1" dirty="0"/>
          </a:p>
        </p:txBody>
      </p:sp>
    </p:spTree>
    <p:extLst>
      <p:ext uri="{BB962C8B-B14F-4D97-AF65-F5344CB8AC3E}">
        <p14:creationId xmlns:p14="http://schemas.microsoft.com/office/powerpoint/2010/main" val="4024812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21</a:t>
            </a:fld>
            <a:endParaRPr lang="sl-SI"/>
          </a:p>
        </p:txBody>
      </p:sp>
      <p:sp>
        <p:nvSpPr>
          <p:cNvPr id="7" name="Pravokotnik 6"/>
          <p:cNvSpPr/>
          <p:nvPr/>
        </p:nvSpPr>
        <p:spPr>
          <a:xfrm>
            <a:off x="1259632" y="620688"/>
            <a:ext cx="6840760" cy="584775"/>
          </a:xfrm>
          <a:prstGeom prst="rect">
            <a:avLst/>
          </a:prstGeom>
        </p:spPr>
        <p:txBody>
          <a:bodyPr wrap="square">
            <a:spAutoFit/>
          </a:bodyPr>
          <a:lstStyle/>
          <a:p>
            <a:r>
              <a:rPr lang="pl-PL"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Delavci z magisterijem (8/1 stopnja izobrazbe) </a:t>
            </a:r>
            <a:r>
              <a:rPr lang="pl-PL"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in doktoratom (8/2 stopnja izobrazbe) (EPZ), </a:t>
            </a:r>
            <a:r>
              <a:rPr lang="pl-PL"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primerjalno OOK, OK in območja, </a:t>
            </a:r>
            <a:r>
              <a:rPr lang="pl-PL"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2014 </a:t>
            </a:r>
            <a:endPar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Pravokotnik 7"/>
          <p:cNvSpPr/>
          <p:nvPr/>
        </p:nvSpPr>
        <p:spPr>
          <a:xfrm>
            <a:off x="1259633" y="5032408"/>
            <a:ext cx="6840759" cy="1384995"/>
          </a:xfrm>
          <a:prstGeom prst="rect">
            <a:avLst/>
          </a:prstGeom>
        </p:spPr>
        <p:txBody>
          <a:bodyPr wrap="square">
            <a:spAutoFit/>
          </a:bodyPr>
          <a:lstStyle/>
          <a:p>
            <a:r>
              <a:rPr lang="sl-SI" sz="1400" dirty="0" smtClean="0">
                <a:solidFill>
                  <a:schemeClr val="bg1"/>
                </a:solidFill>
              </a:rPr>
              <a:t>Do najbolj opazne spremembe v letu 2014 pri delavcih z magisterijem je prišlo zaradi povečanja 1 EPZ na Celjskem (OK) in Štajerskem (OOK) območju, medtem ko se število zniža na Dolenjskem (1 v OOK, 3 v OK leta 2013), Gorenjskem (3 v OK leta 2013) in Koroškem (2 v OOK) območju.  </a:t>
            </a:r>
          </a:p>
          <a:p>
            <a:r>
              <a:rPr lang="sl-SI" sz="1400" dirty="0" smtClean="0">
                <a:solidFill>
                  <a:schemeClr val="bg1"/>
                </a:solidFill>
              </a:rPr>
              <a:t>Pri delavcih z doktoratom je prišlo do povečanja 1 EPZ v OK na širšem Gorenjskem območju, medtem ko se za 1 EPZ zniža število v OK na širšem Celjskem območju. </a:t>
            </a:r>
          </a:p>
        </p:txBody>
      </p:sp>
      <p:graphicFrame>
        <p:nvGraphicFramePr>
          <p:cNvPr id="10" name="Grafikon 9"/>
          <p:cNvGraphicFramePr/>
          <p:nvPr>
            <p:extLst>
              <p:ext uri="{D42A27DB-BD31-4B8C-83A1-F6EECF244321}">
                <p14:modId xmlns:p14="http://schemas.microsoft.com/office/powerpoint/2010/main" val="430454133"/>
              </p:ext>
            </p:extLst>
          </p:nvPr>
        </p:nvGraphicFramePr>
        <p:xfrm>
          <a:off x="1619672" y="1205463"/>
          <a:ext cx="5686425" cy="18316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fikon 10"/>
          <p:cNvGraphicFramePr/>
          <p:nvPr>
            <p:extLst>
              <p:ext uri="{D42A27DB-BD31-4B8C-83A1-F6EECF244321}">
                <p14:modId xmlns:p14="http://schemas.microsoft.com/office/powerpoint/2010/main" val="700281679"/>
              </p:ext>
            </p:extLst>
          </p:nvPr>
        </p:nvGraphicFramePr>
        <p:xfrm>
          <a:off x="1627501" y="3077671"/>
          <a:ext cx="5686425" cy="1713087"/>
        </p:xfrm>
        <a:graphic>
          <a:graphicData uri="http://schemas.openxmlformats.org/drawingml/2006/chart">
            <c:chart xmlns:c="http://schemas.openxmlformats.org/drawingml/2006/chart" xmlns:r="http://schemas.openxmlformats.org/officeDocument/2006/relationships" r:id="rId3"/>
          </a:graphicData>
        </a:graphic>
      </p:graphicFrame>
      <p:sp>
        <p:nvSpPr>
          <p:cNvPr id="9"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2"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13" name="Pravokotnik 12"/>
          <p:cNvSpPr/>
          <p:nvPr/>
        </p:nvSpPr>
        <p:spPr>
          <a:xfrm>
            <a:off x="1627501" y="4786187"/>
            <a:ext cx="2000869"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2015 </a:t>
            </a:r>
            <a:endParaRPr lang="sl-SI" sz="1000" i="1" dirty="0"/>
          </a:p>
        </p:txBody>
      </p:sp>
    </p:spTree>
    <p:extLst>
      <p:ext uri="{BB962C8B-B14F-4D97-AF65-F5344CB8AC3E}">
        <p14:creationId xmlns:p14="http://schemas.microsoft.com/office/powerpoint/2010/main" val="103930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22</a:t>
            </a:fld>
            <a:endParaRPr lang="sl-SI"/>
          </a:p>
        </p:txBody>
      </p:sp>
      <p:sp>
        <p:nvSpPr>
          <p:cNvPr id="7" name="Pravokotnik 6"/>
          <p:cNvSpPr/>
          <p:nvPr/>
        </p:nvSpPr>
        <p:spPr>
          <a:xfrm>
            <a:off x="1259632" y="754585"/>
            <a:ext cx="6840760" cy="338554"/>
          </a:xfrm>
          <a:prstGeom prst="rect">
            <a:avLst/>
          </a:prstGeom>
        </p:spPr>
        <p:txBody>
          <a:bodyPr wrap="square">
            <a:spAutoFit/>
          </a:bodyPr>
          <a:lstStyle/>
          <a:p>
            <a:r>
              <a:rPr lang="pl-PL"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Število ur izobraževanja na delavca, primerjalno OOK, OK in območja, </a:t>
            </a:r>
            <a:r>
              <a:rPr lang="pl-PL"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2014 </a:t>
            </a:r>
            <a:endPar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Pravokotnik 7"/>
          <p:cNvSpPr/>
          <p:nvPr/>
        </p:nvSpPr>
        <p:spPr>
          <a:xfrm>
            <a:off x="1259632" y="4714402"/>
            <a:ext cx="6840759" cy="1169551"/>
          </a:xfrm>
          <a:prstGeom prst="rect">
            <a:avLst/>
          </a:prstGeom>
        </p:spPr>
        <p:txBody>
          <a:bodyPr wrap="square">
            <a:spAutoFit/>
          </a:bodyPr>
          <a:lstStyle/>
          <a:p>
            <a:r>
              <a:rPr lang="sl-SI" sz="1400" dirty="0" smtClean="0">
                <a:solidFill>
                  <a:schemeClr val="bg1"/>
                </a:solidFill>
              </a:rPr>
              <a:t>Število ur izobraževanja na delavca se je v primerjavi z letom 2013 najbolj opazno povečalo na vseh ravneh Dolenjskega (OOK 24,34 ur; OK 23,41 ur; območje 23,28 ur) in Pomurskega (OOK 3,42 ur; OK 12,39 ur; območje 14,08 ur) območja. </a:t>
            </a:r>
          </a:p>
          <a:p>
            <a:r>
              <a:rPr lang="sl-SI" sz="1400" dirty="0" smtClean="0">
                <a:solidFill>
                  <a:schemeClr val="bg1"/>
                </a:solidFill>
              </a:rPr>
              <a:t>Najmanjše število ur izobraževanj na zaposlenega so leta 2014 imeli v OOK Kranj, kjer se kaže največje znižanje (8,95 ur leta 2013). </a:t>
            </a:r>
          </a:p>
        </p:txBody>
      </p:sp>
      <p:graphicFrame>
        <p:nvGraphicFramePr>
          <p:cNvPr id="11" name="Grafikon 10"/>
          <p:cNvGraphicFramePr/>
          <p:nvPr>
            <p:extLst>
              <p:ext uri="{D42A27DB-BD31-4B8C-83A1-F6EECF244321}">
                <p14:modId xmlns:p14="http://schemas.microsoft.com/office/powerpoint/2010/main" val="76900820"/>
              </p:ext>
            </p:extLst>
          </p:nvPr>
        </p:nvGraphicFramePr>
        <p:xfrm>
          <a:off x="1538689" y="1091045"/>
          <a:ext cx="6282643" cy="3390900"/>
        </p:xfrm>
        <a:graphic>
          <a:graphicData uri="http://schemas.openxmlformats.org/drawingml/2006/chart">
            <c:chart xmlns:c="http://schemas.openxmlformats.org/drawingml/2006/chart" xmlns:r="http://schemas.openxmlformats.org/officeDocument/2006/relationships" r:id="rId2"/>
          </a:graphicData>
        </a:graphic>
      </p:graphicFrame>
      <p:sp>
        <p:nvSpPr>
          <p:cNvPr id="9"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0"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12" name="Pravokotnik 11"/>
          <p:cNvSpPr/>
          <p:nvPr/>
        </p:nvSpPr>
        <p:spPr>
          <a:xfrm>
            <a:off x="1538689" y="4481945"/>
            <a:ext cx="2412840"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kazalci, 2015 </a:t>
            </a:r>
            <a:endParaRPr lang="sl-SI" sz="1000" i="1" dirty="0"/>
          </a:p>
        </p:txBody>
      </p:sp>
    </p:spTree>
    <p:extLst>
      <p:ext uri="{BB962C8B-B14F-4D97-AF65-F5344CB8AC3E}">
        <p14:creationId xmlns:p14="http://schemas.microsoft.com/office/powerpoint/2010/main" val="305960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23</a:t>
            </a:fld>
            <a:endParaRPr lang="sl-SI"/>
          </a:p>
        </p:txBody>
      </p:sp>
      <p:sp>
        <p:nvSpPr>
          <p:cNvPr id="7" name="Pravokotnik 6"/>
          <p:cNvSpPr/>
          <p:nvPr/>
        </p:nvSpPr>
        <p:spPr>
          <a:xfrm>
            <a:off x="1259632" y="754585"/>
            <a:ext cx="6840760" cy="584775"/>
          </a:xfrm>
          <a:prstGeom prst="rect">
            <a:avLst/>
          </a:prstGeom>
        </p:spPr>
        <p:txBody>
          <a:bodyPr wrap="square">
            <a:spAutoFit/>
          </a:bodyPr>
          <a:lstStyle/>
          <a:p>
            <a:r>
              <a:rPr lang="pl-PL"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Sredstva za izobraževanje </a:t>
            </a:r>
            <a:r>
              <a:rPr lang="pl-PL"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(v EUR</a:t>
            </a:r>
            <a:r>
              <a:rPr lang="pl-PL"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na delavca, primerjalno OOK, OK in območja, 2014 </a:t>
            </a:r>
            <a:endPar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Pravokotnik 7"/>
          <p:cNvSpPr/>
          <p:nvPr/>
        </p:nvSpPr>
        <p:spPr>
          <a:xfrm>
            <a:off x="1259633" y="5400907"/>
            <a:ext cx="6840759" cy="1169551"/>
          </a:xfrm>
          <a:prstGeom prst="rect">
            <a:avLst/>
          </a:prstGeom>
        </p:spPr>
        <p:txBody>
          <a:bodyPr wrap="square">
            <a:spAutoFit/>
          </a:bodyPr>
          <a:lstStyle/>
          <a:p>
            <a:r>
              <a:rPr lang="sl-SI" sz="1400" dirty="0" smtClean="0">
                <a:solidFill>
                  <a:schemeClr val="bg1"/>
                </a:solidFill>
              </a:rPr>
              <a:t>Glede na leto 2013 je najbolj opazno povečanje sredstev na Spodnjepodravskem območju (OOK 72,68 EUR in območje 71,58 EUR). </a:t>
            </a:r>
          </a:p>
          <a:p>
            <a:r>
              <a:rPr lang="sl-SI" sz="1400" dirty="0" smtClean="0">
                <a:solidFill>
                  <a:schemeClr val="bg1"/>
                </a:solidFill>
              </a:rPr>
              <a:t>Najmanj sredstev za izobraževanje na delavca so tudi letos namenili v OOK Murska Sobota (12,31 EUR leta 2013), medtem ko so se sredstva najbolj znižala v OOK Koper (560 EUR leta 2013). </a:t>
            </a:r>
          </a:p>
        </p:txBody>
      </p:sp>
      <p:graphicFrame>
        <p:nvGraphicFramePr>
          <p:cNvPr id="10" name="Grafikon 9"/>
          <p:cNvGraphicFramePr/>
          <p:nvPr>
            <p:extLst>
              <p:ext uri="{D42A27DB-BD31-4B8C-83A1-F6EECF244321}">
                <p14:modId xmlns:p14="http://schemas.microsoft.com/office/powerpoint/2010/main" val="3418040387"/>
              </p:ext>
            </p:extLst>
          </p:nvPr>
        </p:nvGraphicFramePr>
        <p:xfrm>
          <a:off x="1427340" y="1337682"/>
          <a:ext cx="6437515" cy="3817004"/>
        </p:xfrm>
        <a:graphic>
          <a:graphicData uri="http://schemas.openxmlformats.org/drawingml/2006/chart">
            <c:chart xmlns:c="http://schemas.openxmlformats.org/drawingml/2006/chart" xmlns:r="http://schemas.openxmlformats.org/officeDocument/2006/relationships" r:id="rId2"/>
          </a:graphicData>
        </a:graphic>
      </p:graphicFrame>
      <p:sp>
        <p:nvSpPr>
          <p:cNvPr id="9"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1"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12" name="Pravokotnik 11"/>
          <p:cNvSpPr/>
          <p:nvPr/>
        </p:nvSpPr>
        <p:spPr>
          <a:xfrm>
            <a:off x="1427340" y="5154686"/>
            <a:ext cx="2412840"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kazalci, 2015 </a:t>
            </a:r>
            <a:endParaRPr lang="sl-SI" sz="1000" i="1" dirty="0"/>
          </a:p>
        </p:txBody>
      </p:sp>
    </p:spTree>
    <p:extLst>
      <p:ext uri="{BB962C8B-B14F-4D97-AF65-F5344CB8AC3E}">
        <p14:creationId xmlns:p14="http://schemas.microsoft.com/office/powerpoint/2010/main" val="3036214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24</a:t>
            </a:fld>
            <a:endParaRPr lang="sl-SI"/>
          </a:p>
        </p:txBody>
      </p:sp>
      <p:sp>
        <p:nvSpPr>
          <p:cNvPr id="7" name="Pravokotnik 6"/>
          <p:cNvSpPr/>
          <p:nvPr/>
        </p:nvSpPr>
        <p:spPr>
          <a:xfrm>
            <a:off x="1259632" y="754585"/>
            <a:ext cx="6840760" cy="338554"/>
          </a:xfrm>
          <a:prstGeom prst="rect">
            <a:avLst/>
          </a:prstGeom>
        </p:spPr>
        <p:txBody>
          <a:bodyPr wrap="square">
            <a:spAutoFit/>
          </a:bodyPr>
          <a:lstStyle/>
          <a:p>
            <a:r>
              <a:rPr lang="pl-PL"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Sredstva, porabljena za poslovanje knjižnice z investicijami (v EUR), 2014 </a:t>
            </a:r>
            <a:endPar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Pravokotnik 7"/>
          <p:cNvSpPr/>
          <p:nvPr/>
        </p:nvSpPr>
        <p:spPr>
          <a:xfrm>
            <a:off x="1259633" y="4163474"/>
            <a:ext cx="6840759" cy="2246769"/>
          </a:xfrm>
          <a:prstGeom prst="rect">
            <a:avLst/>
          </a:prstGeom>
        </p:spPr>
        <p:txBody>
          <a:bodyPr wrap="square">
            <a:spAutoFit/>
          </a:bodyPr>
          <a:lstStyle/>
          <a:p>
            <a:r>
              <a:rPr lang="sl-SI" sz="1400" dirty="0" smtClean="0">
                <a:solidFill>
                  <a:schemeClr val="bg1"/>
                </a:solidFill>
              </a:rPr>
              <a:t>Tudi leta 2014 so daleč največ sredstev (skupaj 15.193.798 EUR) porabili na Osrednjeslovenskem območju, a manj kot leta 2013 (skupaj 15.230.954 EUR), kjer so se glede na leto 2013 zvišali stroški dela (9.189.024 EUR leta 2013) in investicijski stroški (2.427.574 EUR leta 2013). </a:t>
            </a:r>
          </a:p>
          <a:p>
            <a:r>
              <a:rPr lang="sl-SI" sz="1400" dirty="0" smtClean="0">
                <a:solidFill>
                  <a:schemeClr val="bg1"/>
                </a:solidFill>
              </a:rPr>
              <a:t>Stroški dela so se primerjalno z letom 2013 zvišali še na Dolenjskem, Goriškem, Pomurskem (največ, za 75.628 EUR), Spodnjepodravskem in Štajerskem območju. </a:t>
            </a:r>
          </a:p>
          <a:p>
            <a:r>
              <a:rPr lang="sl-SI" sz="1400" dirty="0" smtClean="0">
                <a:solidFill>
                  <a:schemeClr val="bg1"/>
                </a:solidFill>
              </a:rPr>
              <a:t>Stroški dejavnosti so se zvišali na Gorenjskem, Koroškem in Spodnjepodravskem (največ, za 158.261 EUR) območju. </a:t>
            </a:r>
          </a:p>
          <a:p>
            <a:r>
              <a:rPr lang="sl-SI" sz="1400" dirty="0" smtClean="0">
                <a:solidFill>
                  <a:schemeClr val="bg1"/>
                </a:solidFill>
              </a:rPr>
              <a:t>Investicijski stroški so </a:t>
            </a:r>
            <a:r>
              <a:rPr lang="sl-SI" sz="1400" smtClean="0">
                <a:solidFill>
                  <a:schemeClr val="bg1"/>
                </a:solidFill>
              </a:rPr>
              <a:t>se glede na leto </a:t>
            </a:r>
            <a:r>
              <a:rPr lang="sl-SI" sz="1400" dirty="0" smtClean="0">
                <a:solidFill>
                  <a:schemeClr val="bg1"/>
                </a:solidFill>
              </a:rPr>
              <a:t>2013 zvišali še na Obalno-kraškem, Pomurskem, Spodnjepodravskem (največ, za 826.594 EUR) in Štajerskem območju. </a:t>
            </a:r>
          </a:p>
        </p:txBody>
      </p:sp>
      <p:graphicFrame>
        <p:nvGraphicFramePr>
          <p:cNvPr id="9" name="Grafikon 8"/>
          <p:cNvGraphicFramePr/>
          <p:nvPr>
            <p:extLst>
              <p:ext uri="{D42A27DB-BD31-4B8C-83A1-F6EECF244321}">
                <p14:modId xmlns:p14="http://schemas.microsoft.com/office/powerpoint/2010/main" val="3101035747"/>
              </p:ext>
            </p:extLst>
          </p:nvPr>
        </p:nvGraphicFramePr>
        <p:xfrm>
          <a:off x="1870137" y="1093139"/>
          <a:ext cx="5619750" cy="2822845"/>
        </p:xfrm>
        <a:graphic>
          <a:graphicData uri="http://schemas.openxmlformats.org/drawingml/2006/chart">
            <c:chart xmlns:c="http://schemas.openxmlformats.org/drawingml/2006/chart" xmlns:r="http://schemas.openxmlformats.org/officeDocument/2006/relationships" r:id="rId2"/>
          </a:graphicData>
        </a:graphic>
      </p:graphicFrame>
      <p:sp>
        <p:nvSpPr>
          <p:cNvPr id="10"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1"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12" name="Pravokotnik 11"/>
          <p:cNvSpPr/>
          <p:nvPr/>
        </p:nvSpPr>
        <p:spPr>
          <a:xfrm>
            <a:off x="1870137" y="3917253"/>
            <a:ext cx="2000869"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2015 </a:t>
            </a:r>
            <a:endParaRPr lang="sl-SI" sz="1000" i="1" dirty="0"/>
          </a:p>
        </p:txBody>
      </p:sp>
    </p:spTree>
    <p:extLst>
      <p:ext uri="{BB962C8B-B14F-4D97-AF65-F5344CB8AC3E}">
        <p14:creationId xmlns:p14="http://schemas.microsoft.com/office/powerpoint/2010/main" val="2387269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25</a:t>
            </a:fld>
            <a:endParaRPr lang="sl-SI"/>
          </a:p>
        </p:txBody>
      </p:sp>
      <p:sp>
        <p:nvSpPr>
          <p:cNvPr id="7" name="Pravokotnik 6"/>
          <p:cNvSpPr/>
          <p:nvPr/>
        </p:nvSpPr>
        <p:spPr>
          <a:xfrm>
            <a:off x="1259632" y="754585"/>
            <a:ext cx="6840760" cy="584776"/>
          </a:xfrm>
          <a:prstGeom prst="rect">
            <a:avLst/>
          </a:prstGeom>
        </p:spPr>
        <p:txBody>
          <a:bodyPr wrap="square">
            <a:spAutoFit/>
          </a:bodyPr>
          <a:lstStyle/>
          <a:p>
            <a:r>
              <a:rPr lang="pl-PL"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Stroški knjižnice (v EUR) na potencialnega uporabnika, primerjalno OOK, OK in območja, 2014 </a:t>
            </a:r>
            <a:endPar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Pravokotnik 7"/>
          <p:cNvSpPr/>
          <p:nvPr/>
        </p:nvSpPr>
        <p:spPr>
          <a:xfrm>
            <a:off x="1259633" y="5254076"/>
            <a:ext cx="6840759" cy="1384995"/>
          </a:xfrm>
          <a:prstGeom prst="rect">
            <a:avLst/>
          </a:prstGeom>
        </p:spPr>
        <p:txBody>
          <a:bodyPr wrap="square">
            <a:spAutoFit/>
          </a:bodyPr>
          <a:lstStyle/>
          <a:p>
            <a:r>
              <a:rPr lang="sl-SI" sz="1400" dirty="0" smtClean="0">
                <a:solidFill>
                  <a:schemeClr val="bg1"/>
                </a:solidFill>
              </a:rPr>
              <a:t>Stroški knjižnice na pot. </a:t>
            </a:r>
            <a:r>
              <a:rPr lang="sl-SI" sz="1400" dirty="0">
                <a:solidFill>
                  <a:schemeClr val="bg1"/>
                </a:solidFill>
              </a:rPr>
              <a:t>u</a:t>
            </a:r>
            <a:r>
              <a:rPr lang="sl-SI" sz="1400" dirty="0" smtClean="0">
                <a:solidFill>
                  <a:schemeClr val="bg1"/>
                </a:solidFill>
              </a:rPr>
              <a:t>porabnika so se glede na leto 2013 najbolj povečali na vseh ravneh na Spodnjepodravskem območju (OOK 14,98; OK 18,14 in območje 15,5 leta 2013). </a:t>
            </a:r>
          </a:p>
          <a:p>
            <a:r>
              <a:rPr lang="sl-SI" sz="1400" dirty="0" smtClean="0">
                <a:solidFill>
                  <a:schemeClr val="bg1"/>
                </a:solidFill>
              </a:rPr>
              <a:t>Na drugih območjih večjih odklonov ni bilo zaznati, so se pa samo na Štajerskem območju stroški knjižnice na potencialnega uporabnika znižali na vseh ravneh (OOK, OK in območje) v primerjavi z letom 2013. </a:t>
            </a:r>
          </a:p>
        </p:txBody>
      </p:sp>
      <p:graphicFrame>
        <p:nvGraphicFramePr>
          <p:cNvPr id="9" name="Grafikon 8"/>
          <p:cNvGraphicFramePr/>
          <p:nvPr>
            <p:extLst>
              <p:ext uri="{D42A27DB-BD31-4B8C-83A1-F6EECF244321}">
                <p14:modId xmlns:p14="http://schemas.microsoft.com/office/powerpoint/2010/main" val="357282422"/>
              </p:ext>
            </p:extLst>
          </p:nvPr>
        </p:nvGraphicFramePr>
        <p:xfrm>
          <a:off x="1506266" y="1337404"/>
          <a:ext cx="6408712"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10"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1"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12" name="Pravokotnik 11"/>
          <p:cNvSpPr/>
          <p:nvPr/>
        </p:nvSpPr>
        <p:spPr>
          <a:xfrm>
            <a:off x="1511030" y="5007855"/>
            <a:ext cx="2412840"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kazalci, 2015 </a:t>
            </a:r>
            <a:endParaRPr lang="sl-SI" sz="1000" i="1" dirty="0"/>
          </a:p>
        </p:txBody>
      </p:sp>
    </p:spTree>
    <p:extLst>
      <p:ext uri="{BB962C8B-B14F-4D97-AF65-F5344CB8AC3E}">
        <p14:creationId xmlns:p14="http://schemas.microsoft.com/office/powerpoint/2010/main" val="1004265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26</a:t>
            </a:fld>
            <a:endParaRPr lang="sl-SI"/>
          </a:p>
        </p:txBody>
      </p:sp>
      <p:sp>
        <p:nvSpPr>
          <p:cNvPr id="6" name="Pravokotnik 5"/>
          <p:cNvSpPr/>
          <p:nvPr/>
        </p:nvSpPr>
        <p:spPr>
          <a:xfrm>
            <a:off x="1151620" y="2564904"/>
            <a:ext cx="6840759" cy="1015663"/>
          </a:xfrm>
          <a:prstGeom prst="rect">
            <a:avLst/>
          </a:prstGeom>
        </p:spPr>
        <p:txBody>
          <a:bodyPr wrap="square">
            <a:spAutoFit/>
          </a:bodyPr>
          <a:lstStyle/>
          <a:p>
            <a:pPr algn="ctr"/>
            <a:r>
              <a:rPr lang="sl-SI" sz="6000" dirty="0" smtClean="0">
                <a:solidFill>
                  <a:schemeClr val="bg1"/>
                </a:solidFill>
              </a:rPr>
              <a:t>Hvala za pozornost!</a:t>
            </a:r>
          </a:p>
        </p:txBody>
      </p:sp>
      <p:sp>
        <p:nvSpPr>
          <p:cNvPr id="7"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8"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Tree>
    <p:extLst>
      <p:ext uri="{BB962C8B-B14F-4D97-AF65-F5344CB8AC3E}">
        <p14:creationId xmlns:p14="http://schemas.microsoft.com/office/powerpoint/2010/main" val="3989103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značba mesta številke diapozitiva 5"/>
          <p:cNvSpPr>
            <a:spLocks noGrp="1"/>
          </p:cNvSpPr>
          <p:nvPr>
            <p:ph type="sldNum" sz="quarter" idx="12"/>
          </p:nvPr>
        </p:nvSpPr>
        <p:spPr/>
        <p:txBody>
          <a:bodyPr/>
          <a:lstStyle/>
          <a:p>
            <a:fld id="{31822A0C-3EAF-4B45-B73B-66129E0AE3B8}" type="slidenum">
              <a:rPr lang="sl-SI" smtClean="0"/>
              <a:pPr/>
              <a:t>3</a:t>
            </a:fld>
            <a:endParaRPr lang="sl-SI"/>
          </a:p>
        </p:txBody>
      </p:sp>
      <p:sp>
        <p:nvSpPr>
          <p:cNvPr id="7" name="Rectangle 2"/>
          <p:cNvSpPr>
            <a:spLocks noChangeArrowheads="1"/>
          </p:cNvSpPr>
          <p:nvPr/>
        </p:nvSpPr>
        <p:spPr bwMode="auto">
          <a:xfrm>
            <a:off x="683568" y="198884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2" name="Pravokotnik 11"/>
          <p:cNvSpPr/>
          <p:nvPr/>
        </p:nvSpPr>
        <p:spPr>
          <a:xfrm>
            <a:off x="1259632" y="754585"/>
            <a:ext cx="6840760" cy="338554"/>
          </a:xfrm>
          <a:prstGeom prst="rect">
            <a:avLst/>
          </a:prstGeom>
        </p:spPr>
        <p:txBody>
          <a:bodyPr wrap="square">
            <a:spAutoFit/>
          </a:bodyPr>
          <a:lstStyle/>
          <a:p>
            <a:r>
              <a:rPr lang="sl-SI" altLang="sl-SI" sz="1600" b="1" dirty="0" bmk="_Toc419377826">
                <a:solidFill>
                  <a:prstClr val="white"/>
                </a:solidFill>
                <a:latin typeface="Calibri" panose="020F0502020204030204" pitchFamily="34" charset="0"/>
                <a:ea typeface="Times New Roman" panose="02020603050405020304" pitchFamily="18" charset="0"/>
                <a:cs typeface="Times New Roman" panose="02020603050405020304" pitchFamily="18" charset="0"/>
              </a:rPr>
              <a:t>Število članov, primerjalno OOK in OK,</a:t>
            </a:r>
            <a:r>
              <a:rPr lang="sl-SI" altLang="sl-SI" sz="1600" b="1" dirty="0" bmk="_Toc419377826">
                <a:solidFill>
                  <a:prstClr val="white"/>
                </a:solidFill>
                <a:latin typeface="Calibri" panose="020F0502020204030204" pitchFamily="34" charset="0"/>
                <a:ea typeface="Times New Roman" panose="02020603050405020304" pitchFamily="18" charset="0"/>
                <a:cs typeface="Calibri" panose="020F0502020204030204" pitchFamily="34" charset="0"/>
              </a:rPr>
              <a:t> </a:t>
            </a:r>
            <a:r>
              <a:rPr lang="sl-SI" altLang="sl-SI" sz="1600" b="1" dirty="0" smtClean="0" bmk="_Toc419377826">
                <a:solidFill>
                  <a:prstClr val="white"/>
                </a:solidFill>
                <a:latin typeface="Calibri" panose="020F0502020204030204" pitchFamily="34" charset="0"/>
                <a:ea typeface="Times New Roman" panose="02020603050405020304" pitchFamily="18" charset="0"/>
                <a:cs typeface="Times New Roman" panose="02020603050405020304" pitchFamily="18" charset="0"/>
              </a:rPr>
              <a:t>201</a:t>
            </a:r>
            <a:r>
              <a:rPr lang="sl-SI" altLang="sl-SI" sz="1600" b="1" dirty="0" smtClean="0">
                <a:solidFill>
                  <a:prstClr val="white"/>
                </a:solidFill>
                <a:latin typeface="Calibri" panose="020F0502020204030204" pitchFamily="34" charset="0"/>
                <a:ea typeface="Times New Roman" panose="02020603050405020304" pitchFamily="18" charset="0"/>
                <a:cs typeface="Times New Roman" panose="02020603050405020304" pitchFamily="18" charset="0"/>
              </a:rPr>
              <a:t>4 (2013) </a:t>
            </a:r>
          </a:p>
        </p:txBody>
      </p:sp>
      <p:graphicFrame>
        <p:nvGraphicFramePr>
          <p:cNvPr id="13" name="Grafikon 12"/>
          <p:cNvGraphicFramePr/>
          <p:nvPr>
            <p:extLst>
              <p:ext uri="{D42A27DB-BD31-4B8C-83A1-F6EECF244321}">
                <p14:modId xmlns:p14="http://schemas.microsoft.com/office/powerpoint/2010/main" val="2079989785"/>
              </p:ext>
            </p:extLst>
          </p:nvPr>
        </p:nvGraphicFramePr>
        <p:xfrm>
          <a:off x="6084168" y="1093139"/>
          <a:ext cx="2800672" cy="30682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Grafikon 18"/>
          <p:cNvGraphicFramePr/>
          <p:nvPr>
            <p:extLst>
              <p:ext uri="{D42A27DB-BD31-4B8C-83A1-F6EECF244321}">
                <p14:modId xmlns:p14="http://schemas.microsoft.com/office/powerpoint/2010/main" val="609690447"/>
              </p:ext>
            </p:extLst>
          </p:nvPr>
        </p:nvGraphicFramePr>
        <p:xfrm>
          <a:off x="332430" y="1093139"/>
          <a:ext cx="5759450" cy="3068212"/>
        </p:xfrm>
        <a:graphic>
          <a:graphicData uri="http://schemas.openxmlformats.org/drawingml/2006/chart">
            <c:chart xmlns:c="http://schemas.openxmlformats.org/drawingml/2006/chart" xmlns:r="http://schemas.openxmlformats.org/officeDocument/2006/relationships" r:id="rId3"/>
          </a:graphicData>
        </a:graphic>
      </p:graphicFrame>
      <p:sp>
        <p:nvSpPr>
          <p:cNvPr id="20" name="Pravokotnik 19"/>
          <p:cNvSpPr/>
          <p:nvPr/>
        </p:nvSpPr>
        <p:spPr>
          <a:xfrm>
            <a:off x="827584" y="4413226"/>
            <a:ext cx="7488832" cy="2031325"/>
          </a:xfrm>
          <a:prstGeom prst="rect">
            <a:avLst/>
          </a:prstGeom>
        </p:spPr>
        <p:txBody>
          <a:bodyPr wrap="square">
            <a:spAutoFit/>
          </a:bodyPr>
          <a:lstStyle/>
          <a:p>
            <a:pPr algn="just">
              <a:spcAft>
                <a:spcPts val="0"/>
              </a:spcAft>
            </a:pPr>
            <a:r>
              <a:rPr lang="sl-SI" sz="1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Leta 2014 je bilo v splošne knjižnice včlanjenih 491.409 prebivalcev Slovenije. Od tega jih je bilo v OOK včlanjenih 227.045 in v OK 264.364. Iz slike je razvidno, da prevladuje število članov na širšem območju (v OK), razen treh izjem (Osrednjeslovensko, Štajersko in Spodnjepodravsko). Največje število članov je bilo na območju z največjim številom prebivalcev v OOK Ljubljana (81.857 članov) in tudi v osmih OK na Osrednjeslovenskem območju (63.018 članov). Med OOK sta imeli še Maribor (33.773 članov) in Ptuj (12.090 članov) večje število članov, kot OK na območju. Na Celjskem je 11 OK na območju in tu so imeli včlanjenih drugo največje število (56.416 članov) prebivalcev. Najmanj članov (14.704) je bilo na </a:t>
            </a:r>
            <a:r>
              <a:rPr lang="sl-SI" sz="1400" dirty="0" err="1">
                <a:solidFill>
                  <a:schemeClr val="bg1"/>
                </a:solidFill>
                <a:latin typeface="Calibri" panose="020F0502020204030204" pitchFamily="34" charset="0"/>
                <a:ea typeface="Times New Roman" panose="02020603050405020304" pitchFamily="18" charset="0"/>
                <a:cs typeface="Times New Roman" panose="02020603050405020304" pitchFamily="18" charset="0"/>
              </a:rPr>
              <a:t>Spodnjepodravskem</a:t>
            </a:r>
            <a:r>
              <a:rPr lang="sl-SI" sz="1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območju</a:t>
            </a:r>
            <a:r>
              <a:rPr lang="sl-SI" sz="14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a:t>
            </a:r>
            <a:endParaRPr lang="sl-SI" sz="1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6"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10" name="Pravokotnik 9"/>
          <p:cNvSpPr/>
          <p:nvPr/>
        </p:nvSpPr>
        <p:spPr>
          <a:xfrm>
            <a:off x="827584" y="4161351"/>
            <a:ext cx="2369559"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2015 (2014) </a:t>
            </a:r>
            <a:endParaRPr lang="sl-SI" sz="1000" i="1" dirty="0"/>
          </a:p>
        </p:txBody>
      </p:sp>
    </p:spTree>
    <p:extLst>
      <p:ext uri="{BB962C8B-B14F-4D97-AF65-F5344CB8AC3E}">
        <p14:creationId xmlns:p14="http://schemas.microsoft.com/office/powerpoint/2010/main" val="1745255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značba mesta številke diapozitiva 5"/>
          <p:cNvSpPr>
            <a:spLocks noGrp="1"/>
          </p:cNvSpPr>
          <p:nvPr>
            <p:ph type="sldNum" sz="quarter" idx="12"/>
          </p:nvPr>
        </p:nvSpPr>
        <p:spPr/>
        <p:txBody>
          <a:bodyPr/>
          <a:lstStyle/>
          <a:p>
            <a:fld id="{31822A0C-3EAF-4B45-B73B-66129E0AE3B8}" type="slidenum">
              <a:rPr lang="sl-SI" smtClean="0"/>
              <a:pPr/>
              <a:t>4</a:t>
            </a:fld>
            <a:endParaRPr lang="sl-SI"/>
          </a:p>
        </p:txBody>
      </p:sp>
      <p:graphicFrame>
        <p:nvGraphicFramePr>
          <p:cNvPr id="8" name="Grafikon 7"/>
          <p:cNvGraphicFramePr/>
          <p:nvPr>
            <p:extLst>
              <p:ext uri="{D42A27DB-BD31-4B8C-83A1-F6EECF244321}">
                <p14:modId xmlns:p14="http://schemas.microsoft.com/office/powerpoint/2010/main" val="30588490"/>
              </p:ext>
            </p:extLst>
          </p:nvPr>
        </p:nvGraphicFramePr>
        <p:xfrm>
          <a:off x="886090" y="3688673"/>
          <a:ext cx="3409419" cy="1817638"/>
        </p:xfrm>
        <a:graphic>
          <a:graphicData uri="http://schemas.openxmlformats.org/drawingml/2006/chart">
            <c:chart xmlns:c="http://schemas.openxmlformats.org/drawingml/2006/chart" xmlns:r="http://schemas.openxmlformats.org/officeDocument/2006/relationships" r:id="rId2"/>
          </a:graphicData>
        </a:graphic>
      </p:graphicFrame>
      <p:sp>
        <p:nvSpPr>
          <p:cNvPr id="11" name="Pravokotnik 10"/>
          <p:cNvSpPr/>
          <p:nvPr/>
        </p:nvSpPr>
        <p:spPr>
          <a:xfrm>
            <a:off x="1259632" y="754585"/>
            <a:ext cx="6840760" cy="338554"/>
          </a:xfrm>
          <a:prstGeom prst="rect">
            <a:avLst/>
          </a:prstGeom>
        </p:spPr>
        <p:txBody>
          <a:bodyPr wrap="square">
            <a:spAutoFit/>
          </a:bodyPr>
          <a:lstStyle/>
          <a:p>
            <a:r>
              <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Število in delež članov v OK in OOK, 2014 (2013</a:t>
            </a:r>
            <a:r>
              <a:rPr lang="sl-SI"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endParaRPr lang="sl-SI" sz="1600" b="1" dirty="0">
              <a:solidFill>
                <a:schemeClr val="bg1"/>
              </a:solidFill>
            </a:endParaRPr>
          </a:p>
        </p:txBody>
      </p:sp>
      <p:graphicFrame>
        <p:nvGraphicFramePr>
          <p:cNvPr id="12" name="Grafikon 11"/>
          <p:cNvGraphicFramePr/>
          <p:nvPr>
            <p:extLst>
              <p:ext uri="{D42A27DB-BD31-4B8C-83A1-F6EECF244321}">
                <p14:modId xmlns:p14="http://schemas.microsoft.com/office/powerpoint/2010/main" val="1442472773"/>
              </p:ext>
            </p:extLst>
          </p:nvPr>
        </p:nvGraphicFramePr>
        <p:xfrm>
          <a:off x="1304479" y="1124744"/>
          <a:ext cx="2620010" cy="17012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fikon 12"/>
          <p:cNvGraphicFramePr/>
          <p:nvPr>
            <p:extLst>
              <p:ext uri="{D42A27DB-BD31-4B8C-83A1-F6EECF244321}">
                <p14:modId xmlns:p14="http://schemas.microsoft.com/office/powerpoint/2010/main" val="4265505147"/>
              </p:ext>
            </p:extLst>
          </p:nvPr>
        </p:nvGraphicFramePr>
        <p:xfrm>
          <a:off x="5004048" y="1124744"/>
          <a:ext cx="2798890" cy="17012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afikon 17"/>
          <p:cNvGraphicFramePr/>
          <p:nvPr>
            <p:extLst>
              <p:ext uri="{D42A27DB-BD31-4B8C-83A1-F6EECF244321}">
                <p14:modId xmlns:p14="http://schemas.microsoft.com/office/powerpoint/2010/main" val="1671587476"/>
              </p:ext>
            </p:extLst>
          </p:nvPr>
        </p:nvGraphicFramePr>
        <p:xfrm>
          <a:off x="4753000" y="3688673"/>
          <a:ext cx="3600400" cy="1828559"/>
        </p:xfrm>
        <a:graphic>
          <a:graphicData uri="http://schemas.openxmlformats.org/drawingml/2006/chart">
            <c:chart xmlns:c="http://schemas.openxmlformats.org/drawingml/2006/chart" xmlns:r="http://schemas.openxmlformats.org/officeDocument/2006/relationships" r:id="rId5"/>
          </a:graphicData>
        </a:graphic>
      </p:graphicFrame>
      <p:sp>
        <p:nvSpPr>
          <p:cNvPr id="19" name="Pravokotnik 18"/>
          <p:cNvSpPr/>
          <p:nvPr/>
        </p:nvSpPr>
        <p:spPr>
          <a:xfrm>
            <a:off x="886090" y="5754448"/>
            <a:ext cx="7467310" cy="523220"/>
          </a:xfrm>
          <a:prstGeom prst="rect">
            <a:avLst/>
          </a:prstGeom>
        </p:spPr>
        <p:txBody>
          <a:bodyPr wrap="square">
            <a:spAutoFit/>
          </a:bodyPr>
          <a:lstStyle/>
          <a:p>
            <a:pPr algn="just">
              <a:spcAft>
                <a:spcPts val="0"/>
              </a:spcAft>
            </a:pPr>
            <a:r>
              <a:rPr lang="sl-SI" sz="14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Glede na leto 2013 se je delež članov knjižnice zmanjšal v OOK in na območju, medtem ko se je za 0,20% zvišal na širšem območju OK. </a:t>
            </a:r>
            <a:endParaRPr lang="sl-SI" sz="1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Pravokotnik 19"/>
          <p:cNvSpPr/>
          <p:nvPr/>
        </p:nvSpPr>
        <p:spPr>
          <a:xfrm>
            <a:off x="1304479" y="3076302"/>
            <a:ext cx="6498459" cy="523220"/>
          </a:xfrm>
          <a:prstGeom prst="rect">
            <a:avLst/>
          </a:prstGeom>
        </p:spPr>
        <p:txBody>
          <a:bodyPr wrap="square">
            <a:spAutoFit/>
          </a:bodyPr>
          <a:lstStyle/>
          <a:p>
            <a:pPr algn="just">
              <a:spcAft>
                <a:spcPts val="0"/>
              </a:spcAft>
            </a:pPr>
            <a:r>
              <a:rPr lang="sl-SI" sz="14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Razmerje deleža članov iz OK in OOK iz leta 2013 se je leta 2014 v OK zvišalo za 1%, v OOK pa za 1% znižalo. </a:t>
            </a:r>
            <a:endParaRPr lang="sl-SI" sz="1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5"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16" name="Pravokotnik 15"/>
          <p:cNvSpPr/>
          <p:nvPr/>
        </p:nvSpPr>
        <p:spPr>
          <a:xfrm>
            <a:off x="1304479" y="2827263"/>
            <a:ext cx="2369559"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2015 (2014) </a:t>
            </a:r>
            <a:endParaRPr lang="sl-SI" sz="1000" i="1" dirty="0"/>
          </a:p>
        </p:txBody>
      </p:sp>
      <p:sp>
        <p:nvSpPr>
          <p:cNvPr id="17" name="Pravokotnik 16"/>
          <p:cNvSpPr/>
          <p:nvPr/>
        </p:nvSpPr>
        <p:spPr>
          <a:xfrm>
            <a:off x="886090" y="5511946"/>
            <a:ext cx="2781531"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kazalci,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2015 (2014) </a:t>
            </a:r>
            <a:endParaRPr lang="sl-SI" sz="1000" i="1" dirty="0"/>
          </a:p>
        </p:txBody>
      </p:sp>
    </p:spTree>
    <p:extLst>
      <p:ext uri="{BB962C8B-B14F-4D97-AF65-F5344CB8AC3E}">
        <p14:creationId xmlns:p14="http://schemas.microsoft.com/office/powerpoint/2010/main" val="3434225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p:txBody>
          <a:bodyPr/>
          <a:lstStyle/>
          <a:p>
            <a:fld id="{31822A0C-3EAF-4B45-B73B-66129E0AE3B8}" type="slidenum">
              <a:rPr lang="sl-SI" smtClean="0"/>
              <a:pPr/>
              <a:t>5</a:t>
            </a:fld>
            <a:endParaRPr lang="sl-SI"/>
          </a:p>
        </p:txBody>
      </p:sp>
      <p:graphicFrame>
        <p:nvGraphicFramePr>
          <p:cNvPr id="6" name="Grafikon 5"/>
          <p:cNvGraphicFramePr/>
          <p:nvPr>
            <p:extLst>
              <p:ext uri="{D42A27DB-BD31-4B8C-83A1-F6EECF244321}">
                <p14:modId xmlns:p14="http://schemas.microsoft.com/office/powerpoint/2010/main" val="1019620203"/>
              </p:ext>
            </p:extLst>
          </p:nvPr>
        </p:nvGraphicFramePr>
        <p:xfrm>
          <a:off x="179512" y="1377929"/>
          <a:ext cx="5743575" cy="3427540"/>
        </p:xfrm>
        <a:graphic>
          <a:graphicData uri="http://schemas.openxmlformats.org/drawingml/2006/chart">
            <c:chart xmlns:c="http://schemas.openxmlformats.org/drawingml/2006/chart" xmlns:r="http://schemas.openxmlformats.org/officeDocument/2006/relationships" r:id="rId3"/>
          </a:graphicData>
        </a:graphic>
      </p:graphicFrame>
      <p:sp>
        <p:nvSpPr>
          <p:cNvPr id="7" name="Pravokotnik 6"/>
          <p:cNvSpPr/>
          <p:nvPr/>
        </p:nvSpPr>
        <p:spPr>
          <a:xfrm>
            <a:off x="842430" y="5051690"/>
            <a:ext cx="5177370" cy="1384995"/>
          </a:xfrm>
          <a:prstGeom prst="rect">
            <a:avLst/>
          </a:prstGeom>
        </p:spPr>
        <p:txBody>
          <a:bodyPr wrap="square">
            <a:spAutoFit/>
          </a:bodyPr>
          <a:lstStyle/>
          <a:p>
            <a:r>
              <a:rPr lang="sl-SI" sz="1400" dirty="0">
                <a:solidFill>
                  <a:schemeClr val="bg1"/>
                </a:solidFill>
              </a:rPr>
              <a:t>Daleč najobsežnejšo zbirko so imele splošne knjižnice (9) Osrednjeslovenskega območja, in sicer </a:t>
            </a:r>
            <a:r>
              <a:rPr lang="sl-SI" sz="1400" dirty="0" smtClean="0">
                <a:solidFill>
                  <a:schemeClr val="bg1"/>
                </a:solidFill>
              </a:rPr>
              <a:t>2.832.960 </a:t>
            </a:r>
            <a:r>
              <a:rPr lang="sl-SI" sz="1400" dirty="0">
                <a:solidFill>
                  <a:schemeClr val="bg1"/>
                </a:solidFill>
              </a:rPr>
              <a:t>inventarnih enot, od tega v OOK Ljubljana </a:t>
            </a:r>
            <a:r>
              <a:rPr lang="sl-SI" sz="1400" dirty="0" smtClean="0">
                <a:solidFill>
                  <a:schemeClr val="bg1"/>
                </a:solidFill>
              </a:rPr>
              <a:t>1.689.903 </a:t>
            </a:r>
            <a:r>
              <a:rPr lang="sl-SI" sz="1400" dirty="0">
                <a:solidFill>
                  <a:schemeClr val="bg1"/>
                </a:solidFill>
              </a:rPr>
              <a:t>inventarnih enot </a:t>
            </a:r>
            <a:r>
              <a:rPr lang="sl-SI" sz="1400" dirty="0" smtClean="0">
                <a:solidFill>
                  <a:schemeClr val="bg1"/>
                </a:solidFill>
              </a:rPr>
              <a:t>(1.694.270 leta 2013) in </a:t>
            </a:r>
            <a:r>
              <a:rPr lang="sl-SI" sz="1400" dirty="0">
                <a:solidFill>
                  <a:schemeClr val="bg1"/>
                </a:solidFill>
              </a:rPr>
              <a:t>v osmih OK </a:t>
            </a:r>
            <a:r>
              <a:rPr lang="sl-SI" sz="1400" dirty="0" smtClean="0">
                <a:solidFill>
                  <a:schemeClr val="bg1"/>
                </a:solidFill>
              </a:rPr>
              <a:t>1.143.057 </a:t>
            </a:r>
            <a:r>
              <a:rPr lang="sl-SI" sz="1400" dirty="0">
                <a:solidFill>
                  <a:schemeClr val="bg1"/>
                </a:solidFill>
              </a:rPr>
              <a:t>inventarnih enot. </a:t>
            </a:r>
            <a:endParaRPr lang="sl-SI" sz="1400" dirty="0" smtClean="0">
              <a:solidFill>
                <a:schemeClr val="bg1"/>
              </a:solidFill>
            </a:endParaRPr>
          </a:p>
          <a:p>
            <a:r>
              <a:rPr lang="sl-SI" sz="1400" dirty="0" smtClean="0">
                <a:solidFill>
                  <a:schemeClr val="bg1"/>
                </a:solidFill>
              </a:rPr>
              <a:t>Glede na leto 2013 se je obseg KZ povečal na vseh območjih (tako OOK kot OK), z izjemo OOK Ljubljana. </a:t>
            </a:r>
            <a:endParaRPr lang="sl-SI" sz="1400" dirty="0">
              <a:solidFill>
                <a:schemeClr val="bg1"/>
              </a:solidFill>
            </a:endParaRPr>
          </a:p>
        </p:txBody>
      </p:sp>
      <p:sp>
        <p:nvSpPr>
          <p:cNvPr id="8" name="Pravokotnik 7"/>
          <p:cNvSpPr/>
          <p:nvPr/>
        </p:nvSpPr>
        <p:spPr>
          <a:xfrm>
            <a:off x="1259632" y="754585"/>
            <a:ext cx="6840760" cy="584775"/>
          </a:xfrm>
          <a:prstGeom prst="rect">
            <a:avLst/>
          </a:prstGeom>
        </p:spPr>
        <p:txBody>
          <a:bodyPr wrap="square">
            <a:spAutoFit/>
          </a:bodyPr>
          <a:lstStyle/>
          <a:p>
            <a:r>
              <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Obseg knjižnične zbirke (brez elektronskih virov, dostopnih na daljavo) (inventarne enote), primerjalno OOK, OK in območja, </a:t>
            </a:r>
            <a:r>
              <a:rPr lang="sl-SI"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2014 </a:t>
            </a:r>
            <a:endPar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0" name="Grafikon 9"/>
          <p:cNvGraphicFramePr/>
          <p:nvPr>
            <p:extLst>
              <p:ext uri="{D42A27DB-BD31-4B8C-83A1-F6EECF244321}">
                <p14:modId xmlns:p14="http://schemas.microsoft.com/office/powerpoint/2010/main" val="3630538344"/>
              </p:ext>
            </p:extLst>
          </p:nvPr>
        </p:nvGraphicFramePr>
        <p:xfrm>
          <a:off x="6018367" y="3388317"/>
          <a:ext cx="2952328" cy="2234565"/>
        </p:xfrm>
        <a:graphic>
          <a:graphicData uri="http://schemas.openxmlformats.org/drawingml/2006/chart">
            <c:chart xmlns:c="http://schemas.openxmlformats.org/drawingml/2006/chart" xmlns:r="http://schemas.openxmlformats.org/officeDocument/2006/relationships" r:id="rId4"/>
          </a:graphicData>
        </a:graphic>
      </p:graphicFrame>
      <p:sp>
        <p:nvSpPr>
          <p:cNvPr id="12" name="Pravokotnik 11"/>
          <p:cNvSpPr/>
          <p:nvPr/>
        </p:nvSpPr>
        <p:spPr>
          <a:xfrm>
            <a:off x="6018366" y="1844824"/>
            <a:ext cx="2952329" cy="1384995"/>
          </a:xfrm>
          <a:prstGeom prst="rect">
            <a:avLst/>
          </a:prstGeom>
        </p:spPr>
        <p:txBody>
          <a:bodyPr wrap="square">
            <a:spAutoFit/>
          </a:bodyPr>
          <a:lstStyle/>
          <a:p>
            <a:r>
              <a:rPr lang="sl-SI" sz="1400" dirty="0">
                <a:solidFill>
                  <a:schemeClr val="bg1"/>
                </a:solidFill>
              </a:rPr>
              <a:t>Knjižnična zbirka je </a:t>
            </a:r>
            <a:r>
              <a:rPr lang="sl-SI" sz="1400" dirty="0" smtClean="0">
                <a:solidFill>
                  <a:schemeClr val="bg1"/>
                </a:solidFill>
              </a:rPr>
              <a:t>bila leta 2014 odstotek </a:t>
            </a:r>
            <a:r>
              <a:rPr lang="sl-SI" sz="1400" dirty="0">
                <a:solidFill>
                  <a:schemeClr val="bg1"/>
                </a:solidFill>
              </a:rPr>
              <a:t>večja v OOK </a:t>
            </a:r>
            <a:r>
              <a:rPr lang="sl-SI" sz="1400" dirty="0" smtClean="0">
                <a:solidFill>
                  <a:schemeClr val="bg1"/>
                </a:solidFill>
              </a:rPr>
              <a:t>5.863.413 enot (5.789.173 leta2013), </a:t>
            </a:r>
            <a:r>
              <a:rPr lang="sl-SI" sz="1400" dirty="0">
                <a:solidFill>
                  <a:schemeClr val="bg1"/>
                </a:solidFill>
              </a:rPr>
              <a:t>v OK pa </a:t>
            </a:r>
            <a:r>
              <a:rPr lang="sl-SI" sz="1400" dirty="0" smtClean="0">
                <a:solidFill>
                  <a:schemeClr val="bg1"/>
                </a:solidFill>
              </a:rPr>
              <a:t>5.633.802 enot (5.515.909 leta 2013).  </a:t>
            </a:r>
          </a:p>
          <a:p>
            <a:r>
              <a:rPr lang="sl-SI" sz="1400" dirty="0" smtClean="0">
                <a:solidFill>
                  <a:schemeClr val="bg1"/>
                </a:solidFill>
              </a:rPr>
              <a:t>Razmerje glede na leto 2013 se ni spremenilo. </a:t>
            </a:r>
            <a:endParaRPr lang="sl-SI" sz="1400" dirty="0">
              <a:solidFill>
                <a:schemeClr val="bg1"/>
              </a:solidFill>
            </a:endParaRPr>
          </a:p>
        </p:txBody>
      </p:sp>
      <p:sp>
        <p:nvSpPr>
          <p:cNvPr id="11"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3"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14" name="Pravokotnik 13"/>
          <p:cNvSpPr/>
          <p:nvPr/>
        </p:nvSpPr>
        <p:spPr>
          <a:xfrm>
            <a:off x="842430" y="4805469"/>
            <a:ext cx="1972015"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2015</a:t>
            </a:r>
            <a:endParaRPr lang="sl-SI" sz="1000" i="1" dirty="0"/>
          </a:p>
        </p:txBody>
      </p:sp>
      <p:sp>
        <p:nvSpPr>
          <p:cNvPr id="15" name="Pravokotnik 14"/>
          <p:cNvSpPr/>
          <p:nvPr/>
        </p:nvSpPr>
        <p:spPr>
          <a:xfrm>
            <a:off x="6018366" y="5622882"/>
            <a:ext cx="1972015"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2015</a:t>
            </a:r>
            <a:endParaRPr lang="sl-SI" sz="1000" i="1" dirty="0"/>
          </a:p>
        </p:txBody>
      </p:sp>
    </p:spTree>
    <p:extLst>
      <p:ext uri="{BB962C8B-B14F-4D97-AF65-F5344CB8AC3E}">
        <p14:creationId xmlns:p14="http://schemas.microsoft.com/office/powerpoint/2010/main" val="3392698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6</a:t>
            </a:fld>
            <a:endParaRPr lang="sl-SI" dirty="0"/>
          </a:p>
        </p:txBody>
      </p:sp>
      <p:sp>
        <p:nvSpPr>
          <p:cNvPr id="9" name="Pravokotnik 8"/>
          <p:cNvSpPr/>
          <p:nvPr/>
        </p:nvSpPr>
        <p:spPr>
          <a:xfrm>
            <a:off x="1259632" y="754585"/>
            <a:ext cx="6840760" cy="338554"/>
          </a:xfrm>
          <a:prstGeom prst="rect">
            <a:avLst/>
          </a:prstGeom>
        </p:spPr>
        <p:txBody>
          <a:bodyPr wrap="square">
            <a:spAutoFit/>
          </a:bodyPr>
          <a:lstStyle/>
          <a:p>
            <a:r>
              <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Prirast in odpis (inventarne enote) knjižničnega gradiva (območja), </a:t>
            </a:r>
            <a:r>
              <a:rPr lang="sl-SI"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2014 (2013) </a:t>
            </a:r>
            <a:endPar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2" name="Grafikon 11"/>
          <p:cNvGraphicFramePr/>
          <p:nvPr>
            <p:extLst>
              <p:ext uri="{D42A27DB-BD31-4B8C-83A1-F6EECF244321}">
                <p14:modId xmlns:p14="http://schemas.microsoft.com/office/powerpoint/2010/main" val="1713363891"/>
              </p:ext>
            </p:extLst>
          </p:nvPr>
        </p:nvGraphicFramePr>
        <p:xfrm>
          <a:off x="183307" y="1094546"/>
          <a:ext cx="5759450" cy="34556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fikon 12"/>
          <p:cNvGraphicFramePr/>
          <p:nvPr>
            <p:extLst>
              <p:ext uri="{D42A27DB-BD31-4B8C-83A1-F6EECF244321}">
                <p14:modId xmlns:p14="http://schemas.microsoft.com/office/powerpoint/2010/main" val="3794747943"/>
              </p:ext>
            </p:extLst>
          </p:nvPr>
        </p:nvGraphicFramePr>
        <p:xfrm>
          <a:off x="6084168" y="1093139"/>
          <a:ext cx="2880320" cy="3133674"/>
        </p:xfrm>
        <a:graphic>
          <a:graphicData uri="http://schemas.openxmlformats.org/drawingml/2006/chart">
            <c:chart xmlns:c="http://schemas.openxmlformats.org/drawingml/2006/chart" xmlns:r="http://schemas.openxmlformats.org/officeDocument/2006/relationships" r:id="rId3"/>
          </a:graphicData>
        </a:graphic>
      </p:graphicFrame>
      <p:sp>
        <p:nvSpPr>
          <p:cNvPr id="14" name="Pravokotnik 13"/>
          <p:cNvSpPr/>
          <p:nvPr/>
        </p:nvSpPr>
        <p:spPr>
          <a:xfrm>
            <a:off x="840880" y="4840428"/>
            <a:ext cx="5098082" cy="1384995"/>
          </a:xfrm>
          <a:prstGeom prst="rect">
            <a:avLst/>
          </a:prstGeom>
        </p:spPr>
        <p:txBody>
          <a:bodyPr wrap="square">
            <a:spAutoFit/>
          </a:bodyPr>
          <a:lstStyle/>
          <a:p>
            <a:r>
              <a:rPr lang="sl-SI" sz="1400" dirty="0">
                <a:solidFill>
                  <a:schemeClr val="bg1"/>
                </a:solidFill>
              </a:rPr>
              <a:t>Daleč največji prirast knjižničnega gradiva so imeli v 9 knjižnicah na Osrednjeslovenskem območju, in sicer so povečali zbirko za </a:t>
            </a:r>
            <a:r>
              <a:rPr lang="sl-SI" sz="1400" dirty="0" smtClean="0">
                <a:solidFill>
                  <a:schemeClr val="bg1"/>
                </a:solidFill>
              </a:rPr>
              <a:t>114.527 </a:t>
            </a:r>
            <a:r>
              <a:rPr lang="sl-SI" sz="1400" dirty="0">
                <a:solidFill>
                  <a:schemeClr val="bg1"/>
                </a:solidFill>
              </a:rPr>
              <a:t>enot </a:t>
            </a:r>
            <a:r>
              <a:rPr lang="sl-SI" sz="1400" dirty="0" smtClean="0">
                <a:solidFill>
                  <a:schemeClr val="bg1"/>
                </a:solidFill>
              </a:rPr>
              <a:t>gradiva (141.480 leta 2013). </a:t>
            </a:r>
          </a:p>
          <a:p>
            <a:r>
              <a:rPr lang="sl-SI" sz="1400" dirty="0" smtClean="0">
                <a:solidFill>
                  <a:schemeClr val="bg1"/>
                </a:solidFill>
              </a:rPr>
              <a:t>Na vseh območjih sta bila tako prirast kot odpis manjša kot leta 2013, z izjemo Osrednjeslovenskega območja, kjer se je odpis povečal za 5,6% (OOK Ljubljana – 69.857 inv. e.; 63.467 leta 2013). </a:t>
            </a:r>
            <a:endParaRPr lang="sl-SI" sz="1400" dirty="0">
              <a:solidFill>
                <a:schemeClr val="bg1"/>
              </a:solidFill>
            </a:endParaRPr>
          </a:p>
        </p:txBody>
      </p:sp>
      <p:sp>
        <p:nvSpPr>
          <p:cNvPr id="16" name="Pravokotnik 15"/>
          <p:cNvSpPr/>
          <p:nvPr/>
        </p:nvSpPr>
        <p:spPr>
          <a:xfrm>
            <a:off x="6150483" y="6165025"/>
            <a:ext cx="2856367" cy="307777"/>
          </a:xfrm>
          <a:prstGeom prst="rect">
            <a:avLst/>
          </a:prstGeom>
        </p:spPr>
        <p:txBody>
          <a:bodyPr wrap="square">
            <a:spAutoFit/>
          </a:bodyPr>
          <a:lstStyle/>
          <a:p>
            <a:r>
              <a:rPr lang="sl-SI" sz="1400" dirty="0" smtClean="0">
                <a:solidFill>
                  <a:schemeClr val="bg1"/>
                </a:solidFill>
              </a:rPr>
              <a:t>OK : OOK (2013) = 49% : 51%</a:t>
            </a:r>
            <a:endParaRPr lang="sl-SI" sz="1400" dirty="0">
              <a:solidFill>
                <a:schemeClr val="bg1"/>
              </a:solidFill>
            </a:endParaRPr>
          </a:p>
        </p:txBody>
      </p:sp>
      <p:sp>
        <p:nvSpPr>
          <p:cNvPr id="17"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8"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graphicFrame>
        <p:nvGraphicFramePr>
          <p:cNvPr id="19" name="Grafikon 18"/>
          <p:cNvGraphicFramePr/>
          <p:nvPr>
            <p:extLst>
              <p:ext uri="{D42A27DB-BD31-4B8C-83A1-F6EECF244321}">
                <p14:modId xmlns:p14="http://schemas.microsoft.com/office/powerpoint/2010/main" val="918735345"/>
              </p:ext>
            </p:extLst>
          </p:nvPr>
        </p:nvGraphicFramePr>
        <p:xfrm>
          <a:off x="6154278" y="4389373"/>
          <a:ext cx="2740099" cy="1495425"/>
        </p:xfrm>
        <a:graphic>
          <a:graphicData uri="http://schemas.openxmlformats.org/drawingml/2006/chart">
            <c:chart xmlns:c="http://schemas.openxmlformats.org/drawingml/2006/chart" xmlns:r="http://schemas.openxmlformats.org/officeDocument/2006/relationships" r:id="rId4"/>
          </a:graphicData>
        </a:graphic>
      </p:graphicFrame>
      <p:sp>
        <p:nvSpPr>
          <p:cNvPr id="11" name="Pravokotnik 10"/>
          <p:cNvSpPr/>
          <p:nvPr/>
        </p:nvSpPr>
        <p:spPr>
          <a:xfrm>
            <a:off x="840880" y="4594207"/>
            <a:ext cx="2369559"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2015 (2014) </a:t>
            </a:r>
            <a:endParaRPr lang="sl-SI" sz="1000" i="1" dirty="0"/>
          </a:p>
        </p:txBody>
      </p:sp>
      <p:sp>
        <p:nvSpPr>
          <p:cNvPr id="15" name="Pravokotnik 14"/>
          <p:cNvSpPr/>
          <p:nvPr/>
        </p:nvSpPr>
        <p:spPr>
          <a:xfrm>
            <a:off x="6150483" y="5919083"/>
            <a:ext cx="2369559"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2015 (2014) </a:t>
            </a:r>
            <a:endParaRPr lang="sl-SI" sz="1000" i="1" dirty="0"/>
          </a:p>
        </p:txBody>
      </p:sp>
    </p:spTree>
    <p:extLst>
      <p:ext uri="{BB962C8B-B14F-4D97-AF65-F5344CB8AC3E}">
        <p14:creationId xmlns:p14="http://schemas.microsoft.com/office/powerpoint/2010/main" val="2414648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7</a:t>
            </a:fld>
            <a:endParaRPr lang="sl-SI"/>
          </a:p>
        </p:txBody>
      </p:sp>
      <p:graphicFrame>
        <p:nvGraphicFramePr>
          <p:cNvPr id="7" name="Grafikon 6"/>
          <p:cNvGraphicFramePr/>
          <p:nvPr>
            <p:extLst>
              <p:ext uri="{D42A27DB-BD31-4B8C-83A1-F6EECF244321}">
                <p14:modId xmlns:p14="http://schemas.microsoft.com/office/powerpoint/2010/main" val="368204645"/>
              </p:ext>
            </p:extLst>
          </p:nvPr>
        </p:nvGraphicFramePr>
        <p:xfrm>
          <a:off x="1832037" y="1337035"/>
          <a:ext cx="5695950" cy="3181350"/>
        </p:xfrm>
        <a:graphic>
          <a:graphicData uri="http://schemas.openxmlformats.org/drawingml/2006/chart">
            <c:chart xmlns:c="http://schemas.openxmlformats.org/drawingml/2006/chart" xmlns:r="http://schemas.openxmlformats.org/officeDocument/2006/relationships" r:id="rId2"/>
          </a:graphicData>
        </a:graphic>
      </p:graphicFrame>
      <p:sp>
        <p:nvSpPr>
          <p:cNvPr id="8" name="Pravokotnik 7"/>
          <p:cNvSpPr/>
          <p:nvPr/>
        </p:nvSpPr>
        <p:spPr>
          <a:xfrm>
            <a:off x="1259632" y="754585"/>
            <a:ext cx="6840760" cy="584775"/>
          </a:xfrm>
          <a:prstGeom prst="rect">
            <a:avLst/>
          </a:prstGeom>
        </p:spPr>
        <p:txBody>
          <a:bodyPr wrap="square">
            <a:spAutoFit/>
          </a:bodyPr>
          <a:lstStyle/>
          <a:p>
            <a:r>
              <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Delavci v rednem delovnem razmerju (osebe), primerjalno OOK, OK in območja, 2014 </a:t>
            </a:r>
          </a:p>
        </p:txBody>
      </p:sp>
      <p:sp>
        <p:nvSpPr>
          <p:cNvPr id="9" name="Pravokotnik 8"/>
          <p:cNvSpPr/>
          <p:nvPr/>
        </p:nvSpPr>
        <p:spPr>
          <a:xfrm>
            <a:off x="1259632" y="4770533"/>
            <a:ext cx="6840760" cy="1169551"/>
          </a:xfrm>
          <a:prstGeom prst="rect">
            <a:avLst/>
          </a:prstGeom>
        </p:spPr>
        <p:txBody>
          <a:bodyPr wrap="square">
            <a:spAutoFit/>
          </a:bodyPr>
          <a:lstStyle/>
          <a:p>
            <a:r>
              <a:rPr lang="sl-SI" sz="1400" dirty="0" smtClean="0">
                <a:solidFill>
                  <a:schemeClr val="bg1"/>
                </a:solidFill>
              </a:rPr>
              <a:t>Primerjava z letom 2013 pokaže, da se je število delavcev v rednem delovnem razmerju (osebe) povečalo na Celjskem (OK, skupaj 166 leta 2013), Dolenjskem (OK in OOK, skupaj 130 leta 2013), Gorenjskem (OK in OOK, skupaj 113 leta 2013), Koroškem (OOK, skupaj 46 leta 2013), Obalno-kraškem (OK in OOK, skupaj 90 leta 2013), Pomurskem (OK, skupaj 46 leta 2013) in Spodnjepodravskem (OK in OOK, skupaj 38 leta 2013) območju. </a:t>
            </a:r>
            <a:endParaRPr lang="sl-SI" sz="1400" dirty="0">
              <a:solidFill>
                <a:schemeClr val="bg1"/>
              </a:solidFill>
            </a:endParaRPr>
          </a:p>
        </p:txBody>
      </p:sp>
      <p:sp>
        <p:nvSpPr>
          <p:cNvPr id="10"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1"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12" name="Pravokotnik 11"/>
          <p:cNvSpPr/>
          <p:nvPr/>
        </p:nvSpPr>
        <p:spPr>
          <a:xfrm>
            <a:off x="1832037" y="4518385"/>
            <a:ext cx="2000869"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2015 </a:t>
            </a:r>
            <a:endParaRPr lang="sl-SI" sz="1000" i="1" dirty="0"/>
          </a:p>
        </p:txBody>
      </p:sp>
    </p:spTree>
    <p:extLst>
      <p:ext uri="{BB962C8B-B14F-4D97-AF65-F5344CB8AC3E}">
        <p14:creationId xmlns:p14="http://schemas.microsoft.com/office/powerpoint/2010/main" val="3125886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8</a:t>
            </a:fld>
            <a:endParaRPr lang="sl-SI"/>
          </a:p>
        </p:txBody>
      </p:sp>
      <p:sp>
        <p:nvSpPr>
          <p:cNvPr id="7" name="Pravokotnik 6"/>
          <p:cNvSpPr/>
          <p:nvPr/>
        </p:nvSpPr>
        <p:spPr>
          <a:xfrm>
            <a:off x="1259632" y="5200810"/>
            <a:ext cx="6840760" cy="1169551"/>
          </a:xfrm>
          <a:prstGeom prst="rect">
            <a:avLst/>
          </a:prstGeom>
        </p:spPr>
        <p:txBody>
          <a:bodyPr wrap="square">
            <a:spAutoFit/>
          </a:bodyPr>
          <a:lstStyle/>
          <a:p>
            <a:r>
              <a:rPr lang="sl-SI" sz="1400" dirty="0" smtClean="0">
                <a:solidFill>
                  <a:schemeClr val="bg1"/>
                </a:solidFill>
              </a:rPr>
              <a:t>Primerjava z letom 2013 pokaže, da se je število delavcev v rednem delovnem razmerju (EPZ) povečalo na Celjskem (OK, 161,52 leta 2013), Dolenjskem (OK in OOK, 121,75 leta 2013), Gorenjskem (OK, 113,3 leta 2013), Koroškem (OOK, 44,7 leta 2013), Obalno-kraškem (OK in OOK, 88,5 leta 2013), Pomurskem (OK, 47 leta 2013) in </a:t>
            </a:r>
            <a:r>
              <a:rPr lang="sl-SI" sz="1400" dirty="0" err="1" smtClean="0">
                <a:solidFill>
                  <a:schemeClr val="bg1"/>
                </a:solidFill>
              </a:rPr>
              <a:t>Spodnjepodravskem</a:t>
            </a:r>
            <a:r>
              <a:rPr lang="sl-SI" sz="1400" dirty="0" smtClean="0">
                <a:solidFill>
                  <a:schemeClr val="bg1"/>
                </a:solidFill>
              </a:rPr>
              <a:t> (OK in OOK, 40 leta 2013) območju. </a:t>
            </a:r>
            <a:endParaRPr lang="sl-SI" sz="1400" dirty="0">
              <a:solidFill>
                <a:schemeClr val="bg1"/>
              </a:solidFill>
            </a:endParaRPr>
          </a:p>
        </p:txBody>
      </p:sp>
      <p:graphicFrame>
        <p:nvGraphicFramePr>
          <p:cNvPr id="8" name="Grafikon 7"/>
          <p:cNvGraphicFramePr/>
          <p:nvPr>
            <p:extLst>
              <p:ext uri="{D42A27DB-BD31-4B8C-83A1-F6EECF244321}">
                <p14:modId xmlns:p14="http://schemas.microsoft.com/office/powerpoint/2010/main" val="2971359190"/>
              </p:ext>
            </p:extLst>
          </p:nvPr>
        </p:nvGraphicFramePr>
        <p:xfrm>
          <a:off x="1832037" y="1340673"/>
          <a:ext cx="5695950" cy="3609975"/>
        </p:xfrm>
        <a:graphic>
          <a:graphicData uri="http://schemas.openxmlformats.org/drawingml/2006/chart">
            <c:chart xmlns:c="http://schemas.openxmlformats.org/drawingml/2006/chart" xmlns:r="http://schemas.openxmlformats.org/officeDocument/2006/relationships" r:id="rId2"/>
          </a:graphicData>
        </a:graphic>
      </p:graphicFrame>
      <p:sp>
        <p:nvSpPr>
          <p:cNvPr id="9" name="Pravokotnik 8"/>
          <p:cNvSpPr/>
          <p:nvPr/>
        </p:nvSpPr>
        <p:spPr>
          <a:xfrm>
            <a:off x="1259632" y="754585"/>
            <a:ext cx="6840760" cy="584775"/>
          </a:xfrm>
          <a:prstGeom prst="rect">
            <a:avLst/>
          </a:prstGeom>
        </p:spPr>
        <p:txBody>
          <a:bodyPr wrap="square">
            <a:spAutoFit/>
          </a:bodyPr>
          <a:lstStyle/>
          <a:p>
            <a:r>
              <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Delavci v rednem delovnem razmerju </a:t>
            </a:r>
            <a:r>
              <a:rPr lang="sl-SI"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(EPZ), </a:t>
            </a:r>
            <a:r>
              <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primerjalno OOK, OK in območja, </a:t>
            </a:r>
            <a:r>
              <a:rPr lang="sl-SI"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2014 </a:t>
            </a:r>
            <a:endPar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11"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12" name="Pravokotnik 11"/>
          <p:cNvSpPr/>
          <p:nvPr/>
        </p:nvSpPr>
        <p:spPr>
          <a:xfrm>
            <a:off x="1832037" y="4951101"/>
            <a:ext cx="2412840"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kazalci, 2015 </a:t>
            </a:r>
            <a:endParaRPr lang="sl-SI" sz="1000" i="1" dirty="0"/>
          </a:p>
        </p:txBody>
      </p:sp>
    </p:spTree>
    <p:extLst>
      <p:ext uri="{BB962C8B-B14F-4D97-AF65-F5344CB8AC3E}">
        <p14:creationId xmlns:p14="http://schemas.microsoft.com/office/powerpoint/2010/main" val="3224770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31822A0C-3EAF-4B45-B73B-66129E0AE3B8}" type="slidenum">
              <a:rPr lang="sl-SI" smtClean="0"/>
              <a:pPr/>
              <a:t>9</a:t>
            </a:fld>
            <a:endParaRPr lang="sl-SI"/>
          </a:p>
        </p:txBody>
      </p:sp>
      <p:graphicFrame>
        <p:nvGraphicFramePr>
          <p:cNvPr id="6" name="Grafikon 5"/>
          <p:cNvGraphicFramePr/>
          <p:nvPr>
            <p:extLst>
              <p:ext uri="{D42A27DB-BD31-4B8C-83A1-F6EECF244321}">
                <p14:modId xmlns:p14="http://schemas.microsoft.com/office/powerpoint/2010/main" val="2716876133"/>
              </p:ext>
            </p:extLst>
          </p:nvPr>
        </p:nvGraphicFramePr>
        <p:xfrm>
          <a:off x="1604603" y="1340537"/>
          <a:ext cx="6150818" cy="3086100"/>
        </p:xfrm>
        <a:graphic>
          <a:graphicData uri="http://schemas.openxmlformats.org/drawingml/2006/chart">
            <c:chart xmlns:c="http://schemas.openxmlformats.org/drawingml/2006/chart" xmlns:r="http://schemas.openxmlformats.org/officeDocument/2006/relationships" r:id="rId2"/>
          </a:graphicData>
        </a:graphic>
      </p:graphicFrame>
      <p:sp>
        <p:nvSpPr>
          <p:cNvPr id="7" name="Pravokotnik 6"/>
          <p:cNvSpPr/>
          <p:nvPr/>
        </p:nvSpPr>
        <p:spPr>
          <a:xfrm>
            <a:off x="1259632" y="754585"/>
            <a:ext cx="6840760" cy="584775"/>
          </a:xfrm>
          <a:prstGeom prst="rect">
            <a:avLst/>
          </a:prstGeom>
        </p:spPr>
        <p:txBody>
          <a:bodyPr wrap="square">
            <a:spAutoFit/>
          </a:bodyPr>
          <a:lstStyle/>
          <a:p>
            <a:r>
              <a:rPr lang="sl-SI"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Letna odprtost knjižnice (št. ur) na 1.000 potencialnih uporabnikov, primerjalno </a:t>
            </a:r>
            <a:r>
              <a:rPr lang="sl-SI"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OOK, OK in območja, 2014 </a:t>
            </a:r>
          </a:p>
        </p:txBody>
      </p:sp>
      <p:sp>
        <p:nvSpPr>
          <p:cNvPr id="10" name="Pravokotnik 9"/>
          <p:cNvSpPr/>
          <p:nvPr/>
        </p:nvSpPr>
        <p:spPr>
          <a:xfrm>
            <a:off x="1259632" y="4676453"/>
            <a:ext cx="6840760" cy="1384995"/>
          </a:xfrm>
          <a:prstGeom prst="rect">
            <a:avLst/>
          </a:prstGeom>
        </p:spPr>
        <p:txBody>
          <a:bodyPr wrap="square">
            <a:spAutoFit/>
          </a:bodyPr>
          <a:lstStyle/>
          <a:p>
            <a:r>
              <a:rPr lang="sl-SI" sz="1400" dirty="0" smtClean="0">
                <a:solidFill>
                  <a:schemeClr val="bg1"/>
                </a:solidFill>
              </a:rPr>
              <a:t>V primerjavi z letom 2013 se je letna odprtost izposojevališč marsikje povečala. Izjema so OK na širšem Goriškem območju (252,27 ur leta 2013), OK in območje na Obalno-kraškem območju (OK 247,36 ur in območje 253,54 ur leta 2013) ter v OOK in na območju Osrednjeslovenskega območja (OOK 181,19 ur in območje 176,88 ur leta 2013). </a:t>
            </a:r>
          </a:p>
          <a:p>
            <a:r>
              <a:rPr lang="sl-SI" sz="1400" dirty="0" smtClean="0">
                <a:solidFill>
                  <a:schemeClr val="bg1"/>
                </a:solidFill>
              </a:rPr>
              <a:t>Glede na leto 2013 se je odprtost v 2014 najbolj povečala v OK na širšem Spodnjepodravskem območju, in sicer za več kot 23 ur na leto (155,72 ur leta 2013). </a:t>
            </a:r>
            <a:endParaRPr lang="sl-SI" sz="1400" dirty="0">
              <a:solidFill>
                <a:schemeClr val="bg1"/>
              </a:solidFill>
            </a:endParaRPr>
          </a:p>
        </p:txBody>
      </p:sp>
      <p:sp>
        <p:nvSpPr>
          <p:cNvPr id="8" name="Označba mesta noge 4"/>
          <p:cNvSpPr>
            <a:spLocks noGrp="1"/>
          </p:cNvSpPr>
          <p:nvPr>
            <p:ph type="ftr" sz="quarter" idx="11"/>
          </p:nvPr>
        </p:nvSpPr>
        <p:spPr>
          <a:xfrm>
            <a:off x="2803984" y="6438752"/>
            <a:ext cx="3536032" cy="200319"/>
          </a:xfrm>
        </p:spPr>
        <p:txBody>
          <a:bodyPr/>
          <a:lstStyle/>
          <a:p>
            <a:r>
              <a:rPr lang="nn-NO" dirty="0" smtClean="0"/>
              <a:t>Sestanek direktorjev, koordinatorjev, 15. 9. 2015</a:t>
            </a:r>
            <a:endParaRPr lang="sl-SI" dirty="0"/>
          </a:p>
        </p:txBody>
      </p:sp>
      <p:sp>
        <p:nvSpPr>
          <p:cNvPr id="9" name="Označba mesta datuma 2"/>
          <p:cNvSpPr>
            <a:spLocks noGrp="1"/>
          </p:cNvSpPr>
          <p:nvPr>
            <p:ph type="dt" sz="half" idx="10"/>
          </p:nvPr>
        </p:nvSpPr>
        <p:spPr>
          <a:xfrm>
            <a:off x="457200" y="6356350"/>
            <a:ext cx="2133600" cy="365125"/>
          </a:xfrm>
        </p:spPr>
        <p:txBody>
          <a:bodyPr/>
          <a:lstStyle/>
          <a:p>
            <a:fld id="{F2722306-2755-496F-A3F1-62314879B6CB}" type="datetime1">
              <a:rPr lang="sl-SI" smtClean="0">
                <a:solidFill>
                  <a:schemeClr val="bg1">
                    <a:lumMod val="50000"/>
                  </a:schemeClr>
                </a:solidFill>
              </a:rPr>
              <a:t>16.9.2015</a:t>
            </a:fld>
            <a:endParaRPr lang="sl-SI" dirty="0">
              <a:solidFill>
                <a:schemeClr val="bg1">
                  <a:lumMod val="50000"/>
                </a:schemeClr>
              </a:solidFill>
            </a:endParaRPr>
          </a:p>
        </p:txBody>
      </p:sp>
      <p:sp>
        <p:nvSpPr>
          <p:cNvPr id="11" name="Pravokotnik 10"/>
          <p:cNvSpPr/>
          <p:nvPr/>
        </p:nvSpPr>
        <p:spPr>
          <a:xfrm>
            <a:off x="1604603" y="4426637"/>
            <a:ext cx="2412840" cy="246221"/>
          </a:xfrm>
          <a:prstGeom prst="rect">
            <a:avLst/>
          </a:prstGeom>
        </p:spPr>
        <p:txBody>
          <a:bodyPr wrap="none">
            <a:spAutoFit/>
          </a:bodyPr>
          <a:lstStyle/>
          <a:p>
            <a:r>
              <a:rPr lang="sl-SI" altLang="sl-SI" sz="1000" b="1"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Vir podatkov: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BibSiSt </a:t>
            </a:r>
            <a:r>
              <a:rPr lang="sl-SI" altLang="sl-SI" sz="1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Online</a:t>
            </a:r>
            <a:r>
              <a:rPr lang="sl-SI" altLang="sl-SI" sz="1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sl-SI" altLang="sl-SI" sz="1000" i="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kazalci, 2015 </a:t>
            </a:r>
            <a:endParaRPr lang="sl-SI" sz="1000" i="1" dirty="0"/>
          </a:p>
        </p:txBody>
      </p:sp>
    </p:spTree>
    <p:extLst>
      <p:ext uri="{BB962C8B-B14F-4D97-AF65-F5344CB8AC3E}">
        <p14:creationId xmlns:p14="http://schemas.microsoft.com/office/powerpoint/2010/main" val="3275467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45687</TotalTime>
  <Words>3217</Words>
  <Application>Microsoft Office PowerPoint</Application>
  <PresentationFormat>Diaprojekcija na zaslonu (4:3)</PresentationFormat>
  <Paragraphs>434</Paragraphs>
  <Slides>26</Slides>
  <Notes>3</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26</vt:i4>
      </vt:variant>
    </vt:vector>
  </HeadingPairs>
  <TitlesOfParts>
    <vt:vector size="30" baseType="lpstr">
      <vt:lpstr>Arial</vt:lpstr>
      <vt:lpstr>Calibri</vt:lpstr>
      <vt:lpstr>Times New Roman</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nuk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Knjiga.Si</dc:title>
  <dc:creator>Milena Bon;Bina Trplan</dc:creator>
  <cp:lastModifiedBy>Milena Bon</cp:lastModifiedBy>
  <cp:revision>1524</cp:revision>
  <cp:lastPrinted>2015-09-15T06:28:36Z</cp:lastPrinted>
  <dcterms:created xsi:type="dcterms:W3CDTF">2009-11-18T14:26:52Z</dcterms:created>
  <dcterms:modified xsi:type="dcterms:W3CDTF">2015-09-16T15:29:33Z</dcterms:modified>
</cp:coreProperties>
</file>